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notesSlides/notesSlide10.xml" ContentType="application/vnd.openxmlformats-officedocument.presentationml.notesSlide+xml"/>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rawings/drawing1.xml" ContentType="application/vnd.openxmlformats-officedocument.drawingml.chartshape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7" r:id="rId4"/>
  </p:sldMasterIdLst>
  <p:notesMasterIdLst>
    <p:notesMasterId r:id="rId33"/>
  </p:notesMasterIdLst>
  <p:handoutMasterIdLst>
    <p:handoutMasterId r:id="rId34"/>
  </p:handoutMasterIdLst>
  <p:sldIdLst>
    <p:sldId id="256" r:id="rId5"/>
    <p:sldId id="279" r:id="rId6"/>
    <p:sldId id="350" r:id="rId7"/>
    <p:sldId id="349" r:id="rId8"/>
    <p:sldId id="324" r:id="rId9"/>
    <p:sldId id="323" r:id="rId10"/>
    <p:sldId id="281" r:id="rId11"/>
    <p:sldId id="351" r:id="rId12"/>
    <p:sldId id="325" r:id="rId13"/>
    <p:sldId id="329" r:id="rId14"/>
    <p:sldId id="336" r:id="rId15"/>
    <p:sldId id="342" r:id="rId16"/>
    <p:sldId id="343" r:id="rId17"/>
    <p:sldId id="344" r:id="rId18"/>
    <p:sldId id="345" r:id="rId19"/>
    <p:sldId id="338" r:id="rId20"/>
    <p:sldId id="348" r:id="rId21"/>
    <p:sldId id="353" r:id="rId22"/>
    <p:sldId id="352" r:id="rId23"/>
    <p:sldId id="346" r:id="rId24"/>
    <p:sldId id="339" r:id="rId25"/>
    <p:sldId id="334" r:id="rId26"/>
    <p:sldId id="341" r:id="rId27"/>
    <p:sldId id="347" r:id="rId28"/>
    <p:sldId id="321" r:id="rId29"/>
    <p:sldId id="285" r:id="rId30"/>
    <p:sldId id="327" r:id="rId31"/>
    <p:sldId id="313" r:id="rId32"/>
  </p:sldIdLst>
  <p:sldSz cx="9144000" cy="6858000" type="screen4x3"/>
  <p:notesSz cx="6934200" cy="9234488"/>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808080"/>
    <a:srgbClr val="C0C0C0"/>
    <a:srgbClr val="EAEAEA"/>
    <a:srgbClr val="DDDDDD"/>
    <a:srgbClr val="B2B2B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105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DOE\DFSFR\org_na\na-60\NAMB-50%20PPBE\2014\FY%202014%20Budget%20Rollout\Rollout%20Briefing%20Book\Charts%20for%202014%20Rollout-FYNSP%20v2.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Office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sz="1440" b="1" i="0" u="none" strike="noStrike" baseline="0">
                <a:solidFill>
                  <a:schemeClr val="tx1"/>
                </a:solidFill>
                <a:latin typeface="Tahoma"/>
                <a:ea typeface="Tahoma"/>
                <a:cs typeface="Tahoma"/>
              </a:defRPr>
            </a:pPr>
            <a:r>
              <a:rPr lang="en-US" baseline="0" dirty="0">
                <a:solidFill>
                  <a:schemeClr val="tx1"/>
                </a:solidFill>
              </a:rPr>
              <a:t>FY </a:t>
            </a:r>
            <a:r>
              <a:rPr lang="en-US" baseline="0" dirty="0" smtClean="0">
                <a:solidFill>
                  <a:schemeClr val="tx1"/>
                </a:solidFill>
              </a:rPr>
              <a:t>2014 </a:t>
            </a:r>
            <a:r>
              <a:rPr lang="en-US" baseline="0" dirty="0">
                <a:solidFill>
                  <a:schemeClr val="tx1"/>
                </a:solidFill>
              </a:rPr>
              <a:t>President's Budget Request</a:t>
            </a:r>
          </a:p>
        </c:rich>
      </c:tx>
      <c:layout>
        <c:manualLayout>
          <c:xMode val="edge"/>
          <c:yMode val="edge"/>
          <c:x val="0.31056247928286268"/>
          <c:y val="0.14864864864864866"/>
        </c:manualLayout>
      </c:layout>
      <c:overlay val="1"/>
    </c:title>
    <c:plotArea>
      <c:layout>
        <c:manualLayout>
          <c:layoutTarget val="inner"/>
          <c:xMode val="edge"/>
          <c:yMode val="edge"/>
          <c:x val="3.6037077431876466E-2"/>
          <c:y val="2.3724196637582417E-2"/>
          <c:w val="0.89123196448390662"/>
          <c:h val="0.86743044189852703"/>
        </c:manualLayout>
      </c:layout>
      <c:barChart>
        <c:barDir val="col"/>
        <c:grouping val="stacked"/>
        <c:ser>
          <c:idx val="0"/>
          <c:order val="0"/>
          <c:tx>
            <c:strRef>
              <c:f>'Column Chart Data'!$A$5</c:f>
              <c:strCache>
                <c:ptCount val="1"/>
                <c:pt idx="0">
                  <c:v>Office of the Administrator</c:v>
                </c:pt>
              </c:strCache>
            </c:strRef>
          </c:tx>
          <c:spPr>
            <a:gradFill rotWithShape="0">
              <a:gsLst>
                <a:gs pos="0">
                  <a:srgbClr val="FFCC00">
                    <a:gamma/>
                    <a:shade val="76078"/>
                    <a:invGamma/>
                  </a:srgbClr>
                </a:gs>
                <a:gs pos="50000">
                  <a:srgbClr val="FFCC00"/>
                </a:gs>
                <a:gs pos="100000">
                  <a:srgbClr val="FFCC00">
                    <a:gamma/>
                    <a:shade val="76078"/>
                    <a:invGamma/>
                  </a:srgbClr>
                </a:gs>
              </a:gsLst>
              <a:lin ang="0" scaled="1"/>
            </a:gradFill>
            <a:ln w="12700">
              <a:solidFill>
                <a:srgbClr val="000000"/>
              </a:solidFill>
              <a:prstDash val="solid"/>
            </a:ln>
          </c:spPr>
          <c:dLbls>
            <c:numFmt formatCode="#,##0.0_);[Red]\(#,##0.0\)" sourceLinked="0"/>
            <c:spPr>
              <a:noFill/>
              <a:ln w="25400">
                <a:noFill/>
              </a:ln>
            </c:spPr>
            <c:txPr>
              <a:bodyPr/>
              <a:lstStyle/>
              <a:p>
                <a:pPr>
                  <a:defRPr sz="975" b="0" i="0" u="none" strike="noStrike" baseline="0">
                    <a:solidFill>
                      <a:srgbClr val="000000"/>
                    </a:solidFill>
                    <a:latin typeface="Tahoma"/>
                    <a:ea typeface="Tahoma"/>
                    <a:cs typeface="Tahoma"/>
                  </a:defRPr>
                </a:pPr>
                <a:endParaRPr lang="en-US"/>
              </a:p>
            </c:txPr>
            <c:showVal val="1"/>
          </c:dLbls>
          <c:cat>
            <c:strRef>
              <c:f>'Column Chart Data'!$B$4:$O$4</c:f>
              <c:strCache>
                <c:ptCount val="14"/>
                <c:pt idx="0">
                  <c:v>FY 2001</c:v>
                </c:pt>
                <c:pt idx="1">
                  <c:v>FY 2002</c:v>
                </c:pt>
                <c:pt idx="2">
                  <c:v>FY 2003</c:v>
                </c:pt>
                <c:pt idx="3">
                  <c:v>FY 2004</c:v>
                </c:pt>
                <c:pt idx="4">
                  <c:v>FY 2005</c:v>
                </c:pt>
                <c:pt idx="5">
                  <c:v>FY 2006</c:v>
                </c:pt>
                <c:pt idx="6">
                  <c:v>FY 2007</c:v>
                </c:pt>
                <c:pt idx="7">
                  <c:v>FY 2008</c:v>
                </c:pt>
                <c:pt idx="8">
                  <c:v>FY 2009</c:v>
                </c:pt>
                <c:pt idx="9">
                  <c:v>FY 2010</c:v>
                </c:pt>
                <c:pt idx="10">
                  <c:v>FY 2011</c:v>
                </c:pt>
                <c:pt idx="11">
                  <c:v>FY 2012</c:v>
                </c:pt>
                <c:pt idx="12">
                  <c:v>FY 2013</c:v>
                </c:pt>
                <c:pt idx="13">
                  <c:v>FY 2014</c:v>
                </c:pt>
              </c:strCache>
            </c:strRef>
          </c:cat>
          <c:val>
            <c:numRef>
              <c:f>'Column Chart Data'!$B$5:$O$5</c:f>
              <c:numCache>
                <c:formatCode>#,##0;[Red]\-#,##0</c:formatCode>
                <c:ptCount val="14"/>
                <c:pt idx="0">
                  <c:v>9978000</c:v>
                </c:pt>
                <c:pt idx="1">
                  <c:v>315341000</c:v>
                </c:pt>
                <c:pt idx="2">
                  <c:v>334992000</c:v>
                </c:pt>
                <c:pt idx="3">
                  <c:v>350369000</c:v>
                </c:pt>
                <c:pt idx="4">
                  <c:v>363350000</c:v>
                </c:pt>
                <c:pt idx="5">
                  <c:v>354223000</c:v>
                </c:pt>
                <c:pt idx="6">
                  <c:v>358291000</c:v>
                </c:pt>
                <c:pt idx="7">
                  <c:v>402137000</c:v>
                </c:pt>
                <c:pt idx="8">
                  <c:v>439190000</c:v>
                </c:pt>
                <c:pt idx="9">
                  <c:v>420754000</c:v>
                </c:pt>
                <c:pt idx="10">
                  <c:v>393293000</c:v>
                </c:pt>
                <c:pt idx="11" formatCode="_(* #,##0_);_(* \(#,##0\);_(* &quot;-&quot;??_);_(@_)">
                  <c:v>410000000</c:v>
                </c:pt>
                <c:pt idx="12" formatCode="_(* #,##0_);_(* \(#,##0\);_(* &quot;-&quot;??_);_(@_)">
                  <c:v>412509000</c:v>
                </c:pt>
                <c:pt idx="13" formatCode="_(* #,##0_);_(* \(#,##0\);_(* &quot;-&quot;??_);_(@_)">
                  <c:v>397784000</c:v>
                </c:pt>
              </c:numCache>
            </c:numRef>
          </c:val>
        </c:ser>
        <c:ser>
          <c:idx val="1"/>
          <c:order val="1"/>
          <c:tx>
            <c:strRef>
              <c:f>'Column Chart Data'!$A$6</c:f>
              <c:strCache>
                <c:ptCount val="1"/>
                <c:pt idx="0">
                  <c:v>Weapons Activities</c:v>
                </c:pt>
              </c:strCache>
            </c:strRef>
          </c:tx>
          <c:spPr>
            <a:gradFill rotWithShape="0">
              <a:gsLst>
                <a:gs pos="0">
                  <a:srgbClr val="993366">
                    <a:gamma/>
                    <a:shade val="46275"/>
                    <a:invGamma/>
                  </a:srgbClr>
                </a:gs>
                <a:gs pos="50000">
                  <a:srgbClr val="993366"/>
                </a:gs>
                <a:gs pos="100000">
                  <a:srgbClr val="993366">
                    <a:gamma/>
                    <a:shade val="46275"/>
                    <a:invGamma/>
                  </a:srgbClr>
                </a:gs>
              </a:gsLst>
              <a:lin ang="0" scaled="1"/>
            </a:gradFill>
            <a:ln w="12700">
              <a:solidFill>
                <a:srgbClr val="000000"/>
              </a:solidFill>
              <a:prstDash val="solid"/>
            </a:ln>
          </c:spPr>
          <c:dLbls>
            <c:numFmt formatCode="0.0_);[Red]\(0.0\)" sourceLinked="0"/>
            <c:spPr>
              <a:noFill/>
              <a:ln w="25400">
                <a:noFill/>
              </a:ln>
            </c:spPr>
            <c:txPr>
              <a:bodyPr/>
              <a:lstStyle/>
              <a:p>
                <a:pPr>
                  <a:defRPr sz="975" b="0" i="0" u="none" strike="noStrike" baseline="0">
                    <a:solidFill>
                      <a:srgbClr val="FFFFFF"/>
                    </a:solidFill>
                    <a:latin typeface="Tahoma"/>
                    <a:ea typeface="Tahoma"/>
                    <a:cs typeface="Tahoma"/>
                  </a:defRPr>
                </a:pPr>
                <a:endParaRPr lang="en-US"/>
              </a:p>
            </c:txPr>
            <c:showVal val="1"/>
          </c:dLbls>
          <c:cat>
            <c:strRef>
              <c:f>'Column Chart Data'!$B$4:$O$4</c:f>
              <c:strCache>
                <c:ptCount val="14"/>
                <c:pt idx="0">
                  <c:v>FY 2001</c:v>
                </c:pt>
                <c:pt idx="1">
                  <c:v>FY 2002</c:v>
                </c:pt>
                <c:pt idx="2">
                  <c:v>FY 2003</c:v>
                </c:pt>
                <c:pt idx="3">
                  <c:v>FY 2004</c:v>
                </c:pt>
                <c:pt idx="4">
                  <c:v>FY 2005</c:v>
                </c:pt>
                <c:pt idx="5">
                  <c:v>FY 2006</c:v>
                </c:pt>
                <c:pt idx="6">
                  <c:v>FY 2007</c:v>
                </c:pt>
                <c:pt idx="7">
                  <c:v>FY 2008</c:v>
                </c:pt>
                <c:pt idx="8">
                  <c:v>FY 2009</c:v>
                </c:pt>
                <c:pt idx="9">
                  <c:v>FY 2010</c:v>
                </c:pt>
                <c:pt idx="10">
                  <c:v>FY 2011</c:v>
                </c:pt>
                <c:pt idx="11">
                  <c:v>FY 2012</c:v>
                </c:pt>
                <c:pt idx="12">
                  <c:v>FY 2013</c:v>
                </c:pt>
                <c:pt idx="13">
                  <c:v>FY 2014</c:v>
                </c:pt>
              </c:strCache>
            </c:strRef>
          </c:cat>
          <c:val>
            <c:numRef>
              <c:f>'Column Chart Data'!$B$6:$O$6</c:f>
              <c:numCache>
                <c:formatCode>#,##0;[Red]\-#,##0</c:formatCode>
                <c:ptCount val="14"/>
                <c:pt idx="0">
                  <c:v>5135278088</c:v>
                </c:pt>
                <c:pt idx="1">
                  <c:v>5561754000</c:v>
                </c:pt>
                <c:pt idx="2">
                  <c:v>5982502000</c:v>
                </c:pt>
                <c:pt idx="3">
                  <c:v>6210240000</c:v>
                </c:pt>
                <c:pt idx="4">
                  <c:v>6625542000</c:v>
                </c:pt>
                <c:pt idx="5">
                  <c:v>6355297000</c:v>
                </c:pt>
                <c:pt idx="6">
                  <c:v>6258583000</c:v>
                </c:pt>
                <c:pt idx="7">
                  <c:v>6297466000</c:v>
                </c:pt>
                <c:pt idx="8">
                  <c:v>6410000000</c:v>
                </c:pt>
                <c:pt idx="9">
                  <c:v>6386371000</c:v>
                </c:pt>
                <c:pt idx="10">
                  <c:v>6865775000</c:v>
                </c:pt>
                <c:pt idx="11" formatCode="_(* #,##0_);_(* \(#,##0\);_(* &quot;-&quot;??_);_(@_)">
                  <c:v>7214834000</c:v>
                </c:pt>
                <c:pt idx="12" formatCode="_(* #,##0_);_(* \(#,##0\);_(* &quot;-&quot;??_);_(@_)">
                  <c:v>7557342000</c:v>
                </c:pt>
                <c:pt idx="13" formatCode="_(* #,##0_);_(* \(#,##0\);_(* &quot;-&quot;??_);_(@_)">
                  <c:v>7868409000</c:v>
                </c:pt>
              </c:numCache>
            </c:numRef>
          </c:val>
        </c:ser>
        <c:ser>
          <c:idx val="4"/>
          <c:order val="2"/>
          <c:tx>
            <c:strRef>
              <c:f>'Column Chart Data'!$A$7</c:f>
              <c:strCache>
                <c:ptCount val="1"/>
                <c:pt idx="0">
                  <c:v>MOX Other Appropriations</c:v>
                </c:pt>
              </c:strCache>
            </c:strRef>
          </c:tx>
          <c:spPr>
            <a:ln>
              <a:solidFill>
                <a:srgbClr val="000000"/>
              </a:solidFill>
            </a:ln>
          </c:spPr>
          <c:dLbls>
            <c:numFmt formatCode="#,##0.0" sourceLinked="0"/>
            <c:txPr>
              <a:bodyPr/>
              <a:lstStyle/>
              <a:p>
                <a:pPr>
                  <a:defRPr sz="980" b="0" i="0" u="none" strike="noStrike" baseline="0">
                    <a:solidFill>
                      <a:srgbClr val="FFFFFF"/>
                    </a:solidFill>
                    <a:latin typeface="Tahoma"/>
                    <a:ea typeface="Tahoma"/>
                    <a:cs typeface="Tahoma"/>
                  </a:defRPr>
                </a:pPr>
                <a:endParaRPr lang="en-US"/>
              </a:p>
            </c:txPr>
            <c:showVal val="1"/>
          </c:dLbls>
          <c:cat>
            <c:strRef>
              <c:f>'Column Chart Data'!$B$4:$O$4</c:f>
              <c:strCache>
                <c:ptCount val="14"/>
                <c:pt idx="0">
                  <c:v>FY 2001</c:v>
                </c:pt>
                <c:pt idx="1">
                  <c:v>FY 2002</c:v>
                </c:pt>
                <c:pt idx="2">
                  <c:v>FY 2003</c:v>
                </c:pt>
                <c:pt idx="3">
                  <c:v>FY 2004</c:v>
                </c:pt>
                <c:pt idx="4">
                  <c:v>FY 2005</c:v>
                </c:pt>
                <c:pt idx="5">
                  <c:v>FY 2006</c:v>
                </c:pt>
                <c:pt idx="6">
                  <c:v>FY 2007</c:v>
                </c:pt>
                <c:pt idx="7">
                  <c:v>FY 2008</c:v>
                </c:pt>
                <c:pt idx="8">
                  <c:v>FY 2009</c:v>
                </c:pt>
                <c:pt idx="9">
                  <c:v>FY 2010</c:v>
                </c:pt>
                <c:pt idx="10">
                  <c:v>FY 2011</c:v>
                </c:pt>
                <c:pt idx="11">
                  <c:v>FY 2012</c:v>
                </c:pt>
                <c:pt idx="12">
                  <c:v>FY 2013</c:v>
                </c:pt>
                <c:pt idx="13">
                  <c:v>FY 2014</c:v>
                </c:pt>
              </c:strCache>
            </c:strRef>
          </c:cat>
          <c:val>
            <c:numRef>
              <c:f>'Column Chart Data'!$B$7:$O$7</c:f>
              <c:numCache>
                <c:formatCode>General</c:formatCode>
                <c:ptCount val="14"/>
                <c:pt idx="7" formatCode="#,##0;[Red]\-#,##0">
                  <c:v>278800000</c:v>
                </c:pt>
                <c:pt idx="8" formatCode="#,##0;[Red]\-#,##0">
                  <c:v>487000000</c:v>
                </c:pt>
              </c:numCache>
            </c:numRef>
          </c:val>
        </c:ser>
        <c:ser>
          <c:idx val="2"/>
          <c:order val="3"/>
          <c:tx>
            <c:strRef>
              <c:f>'Column Chart Data'!$A$8</c:f>
              <c:strCache>
                <c:ptCount val="1"/>
                <c:pt idx="0">
                  <c:v>Defense Nuclear Nonproliferation</c:v>
                </c:pt>
              </c:strCache>
            </c:strRef>
          </c:tx>
          <c:spPr>
            <a:gradFill rotWithShape="0">
              <a:gsLst>
                <a:gs pos="0">
                  <a:srgbClr val="3366FF">
                    <a:gamma/>
                    <a:shade val="46275"/>
                    <a:invGamma/>
                  </a:srgbClr>
                </a:gs>
                <a:gs pos="50000">
                  <a:srgbClr val="3366FF"/>
                </a:gs>
                <a:gs pos="100000">
                  <a:srgbClr val="3366FF">
                    <a:gamma/>
                    <a:shade val="46275"/>
                    <a:invGamma/>
                  </a:srgbClr>
                </a:gs>
              </a:gsLst>
              <a:lin ang="0" scaled="1"/>
            </a:gradFill>
            <a:ln w="12700">
              <a:solidFill>
                <a:srgbClr val="000000"/>
              </a:solidFill>
              <a:prstDash val="solid"/>
            </a:ln>
          </c:spPr>
          <c:dLbls>
            <c:numFmt formatCode="#,##0.0_);[Red]\(#,##0.0\)" sourceLinked="0"/>
            <c:spPr>
              <a:noFill/>
              <a:ln w="25400">
                <a:noFill/>
              </a:ln>
            </c:spPr>
            <c:txPr>
              <a:bodyPr/>
              <a:lstStyle/>
              <a:p>
                <a:pPr>
                  <a:defRPr sz="975" b="0" i="0" u="none" strike="noStrike" baseline="0">
                    <a:solidFill>
                      <a:srgbClr val="FFFFFF"/>
                    </a:solidFill>
                    <a:latin typeface="Tahoma"/>
                    <a:ea typeface="Tahoma"/>
                    <a:cs typeface="Tahoma"/>
                  </a:defRPr>
                </a:pPr>
                <a:endParaRPr lang="en-US"/>
              </a:p>
            </c:txPr>
            <c:showVal val="1"/>
          </c:dLbls>
          <c:cat>
            <c:strRef>
              <c:f>'Column Chart Data'!$B$4:$O$4</c:f>
              <c:strCache>
                <c:ptCount val="14"/>
                <c:pt idx="0">
                  <c:v>FY 2001</c:v>
                </c:pt>
                <c:pt idx="1">
                  <c:v>FY 2002</c:v>
                </c:pt>
                <c:pt idx="2">
                  <c:v>FY 2003</c:v>
                </c:pt>
                <c:pt idx="3">
                  <c:v>FY 2004</c:v>
                </c:pt>
                <c:pt idx="4">
                  <c:v>FY 2005</c:v>
                </c:pt>
                <c:pt idx="5">
                  <c:v>FY 2006</c:v>
                </c:pt>
                <c:pt idx="6">
                  <c:v>FY 2007</c:v>
                </c:pt>
                <c:pt idx="7">
                  <c:v>FY 2008</c:v>
                </c:pt>
                <c:pt idx="8">
                  <c:v>FY 2009</c:v>
                </c:pt>
                <c:pt idx="9">
                  <c:v>FY 2010</c:v>
                </c:pt>
                <c:pt idx="10">
                  <c:v>FY 2011</c:v>
                </c:pt>
                <c:pt idx="11">
                  <c:v>FY 2012</c:v>
                </c:pt>
                <c:pt idx="12">
                  <c:v>FY 2013</c:v>
                </c:pt>
                <c:pt idx="13">
                  <c:v>FY 2014</c:v>
                </c:pt>
              </c:strCache>
            </c:strRef>
          </c:cat>
          <c:val>
            <c:numRef>
              <c:f>'Column Chart Data'!$B$8:$O$8</c:f>
              <c:numCache>
                <c:formatCode>#,##0;[Red]\-#,##0</c:formatCode>
                <c:ptCount val="14"/>
                <c:pt idx="0">
                  <c:v>873884000</c:v>
                </c:pt>
                <c:pt idx="1">
                  <c:v>1156647000</c:v>
                </c:pt>
                <c:pt idx="2">
                  <c:v>1221281000</c:v>
                </c:pt>
                <c:pt idx="3">
                  <c:v>1361844000</c:v>
                </c:pt>
                <c:pt idx="4">
                  <c:v>1507966000</c:v>
                </c:pt>
                <c:pt idx="5">
                  <c:v>1619179000</c:v>
                </c:pt>
                <c:pt idx="6">
                  <c:v>1824202000</c:v>
                </c:pt>
                <c:pt idx="7">
                  <c:v>1657996000</c:v>
                </c:pt>
                <c:pt idx="8">
                  <c:v>1545071000</c:v>
                </c:pt>
                <c:pt idx="9">
                  <c:v>2131382000</c:v>
                </c:pt>
                <c:pt idx="10">
                  <c:v>2281371000</c:v>
                </c:pt>
                <c:pt idx="11" formatCode="_(* #,##0_);_(* \(#,##0\);_(* &quot;-&quot;??_);_(@_)">
                  <c:v>2300950000</c:v>
                </c:pt>
                <c:pt idx="12" formatCode="_(* #,##0_);_(* \(#,##0\);_(* &quot;-&quot;??_);_(@_)">
                  <c:v>2409930000</c:v>
                </c:pt>
                <c:pt idx="13" formatCode="_(* #,##0_);_(* \(#,##0\);_(* &quot;-&quot;??_);_(@_)">
                  <c:v>2140142000</c:v>
                </c:pt>
              </c:numCache>
            </c:numRef>
          </c:val>
        </c:ser>
        <c:ser>
          <c:idx val="3"/>
          <c:order val="4"/>
          <c:tx>
            <c:strRef>
              <c:f>'Column Chart Data'!$A$9</c:f>
              <c:strCache>
                <c:ptCount val="1"/>
                <c:pt idx="0">
                  <c:v>Naval Reactors</c:v>
                </c:pt>
              </c:strCache>
            </c:strRef>
          </c:tx>
          <c:spPr>
            <a:gradFill rotWithShape="0">
              <a:gsLst>
                <a:gs pos="0">
                  <a:srgbClr val="99CC00">
                    <a:gamma/>
                    <a:shade val="46275"/>
                    <a:invGamma/>
                  </a:srgbClr>
                </a:gs>
                <a:gs pos="50000">
                  <a:srgbClr val="99CC00"/>
                </a:gs>
                <a:gs pos="100000">
                  <a:srgbClr val="99CC00">
                    <a:gamma/>
                    <a:shade val="46275"/>
                    <a:invGamma/>
                  </a:srgbClr>
                </a:gs>
              </a:gsLst>
              <a:lin ang="0" scaled="1"/>
            </a:gradFill>
            <a:ln w="12700">
              <a:solidFill>
                <a:srgbClr val="000000"/>
              </a:solidFill>
              <a:prstDash val="solid"/>
            </a:ln>
          </c:spPr>
          <c:dLbls>
            <c:numFmt formatCode="#,##0.0_);[Red]\(#,##0.0\)" sourceLinked="0"/>
            <c:spPr>
              <a:noFill/>
              <a:ln w="25400">
                <a:noFill/>
              </a:ln>
            </c:spPr>
            <c:txPr>
              <a:bodyPr/>
              <a:lstStyle/>
              <a:p>
                <a:pPr>
                  <a:defRPr sz="975" b="0" i="0" u="none" strike="noStrike" baseline="0">
                    <a:solidFill>
                      <a:srgbClr val="FFFFFF"/>
                    </a:solidFill>
                    <a:latin typeface="Tahoma"/>
                    <a:ea typeface="Tahoma"/>
                    <a:cs typeface="Tahoma"/>
                  </a:defRPr>
                </a:pPr>
                <a:endParaRPr lang="en-US"/>
              </a:p>
            </c:txPr>
            <c:showVal val="1"/>
          </c:dLbls>
          <c:cat>
            <c:strRef>
              <c:f>'Column Chart Data'!$B$4:$O$4</c:f>
              <c:strCache>
                <c:ptCount val="14"/>
                <c:pt idx="0">
                  <c:v>FY 2001</c:v>
                </c:pt>
                <c:pt idx="1">
                  <c:v>FY 2002</c:v>
                </c:pt>
                <c:pt idx="2">
                  <c:v>FY 2003</c:v>
                </c:pt>
                <c:pt idx="3">
                  <c:v>FY 2004</c:v>
                </c:pt>
                <c:pt idx="4">
                  <c:v>FY 2005</c:v>
                </c:pt>
                <c:pt idx="5">
                  <c:v>FY 2006</c:v>
                </c:pt>
                <c:pt idx="6">
                  <c:v>FY 2007</c:v>
                </c:pt>
                <c:pt idx="7">
                  <c:v>FY 2008</c:v>
                </c:pt>
                <c:pt idx="8">
                  <c:v>FY 2009</c:v>
                </c:pt>
                <c:pt idx="9">
                  <c:v>FY 2010</c:v>
                </c:pt>
                <c:pt idx="10">
                  <c:v>FY 2011</c:v>
                </c:pt>
                <c:pt idx="11">
                  <c:v>FY 2012</c:v>
                </c:pt>
                <c:pt idx="12">
                  <c:v>FY 2013</c:v>
                </c:pt>
                <c:pt idx="13">
                  <c:v>FY 2014</c:v>
                </c:pt>
              </c:strCache>
            </c:strRef>
          </c:cat>
          <c:val>
            <c:numRef>
              <c:f>'Column Chart Data'!$B$9:$O$9</c:f>
              <c:numCache>
                <c:formatCode>#,##0;[Red]\-#,##0</c:formatCode>
                <c:ptCount val="14"/>
                <c:pt idx="0">
                  <c:v>688645000</c:v>
                </c:pt>
                <c:pt idx="1">
                  <c:v>687571000</c:v>
                </c:pt>
                <c:pt idx="2">
                  <c:v>702196000</c:v>
                </c:pt>
                <c:pt idx="3">
                  <c:v>761872000</c:v>
                </c:pt>
                <c:pt idx="4">
                  <c:v>801437000</c:v>
                </c:pt>
                <c:pt idx="5">
                  <c:v>781605000</c:v>
                </c:pt>
                <c:pt idx="6">
                  <c:v>781800000</c:v>
                </c:pt>
                <c:pt idx="7">
                  <c:v>774686000</c:v>
                </c:pt>
                <c:pt idx="8">
                  <c:v>828054000</c:v>
                </c:pt>
                <c:pt idx="9">
                  <c:v>945133000</c:v>
                </c:pt>
                <c:pt idx="10">
                  <c:v>985526000</c:v>
                </c:pt>
                <c:pt idx="11">
                  <c:v>1080000000</c:v>
                </c:pt>
                <c:pt idx="12">
                  <c:v>1086610000</c:v>
                </c:pt>
                <c:pt idx="13">
                  <c:v>1246134000</c:v>
                </c:pt>
              </c:numCache>
            </c:numRef>
          </c:val>
        </c:ser>
        <c:dLbls>
          <c:showVal val="1"/>
        </c:dLbls>
        <c:gapWidth val="100"/>
        <c:overlap val="100"/>
        <c:axId val="59566336"/>
        <c:axId val="81002496"/>
      </c:barChart>
      <c:catAx>
        <c:axId val="59566336"/>
        <c:scaling>
          <c:orientation val="minMax"/>
        </c:scaling>
        <c:axPos val="b"/>
        <c:numFmt formatCode="General" sourceLinked="1"/>
        <c:tickLblPos val="nextTo"/>
        <c:spPr>
          <a:ln w="3175">
            <a:solidFill>
              <a:srgbClr val="000000"/>
            </a:solidFill>
            <a:prstDash val="solid"/>
          </a:ln>
        </c:spPr>
        <c:txPr>
          <a:bodyPr rot="0" vert="horz"/>
          <a:lstStyle/>
          <a:p>
            <a:pPr>
              <a:defRPr sz="800" b="0" i="0" u="none" strike="noStrike" baseline="0">
                <a:solidFill>
                  <a:schemeClr val="tx1"/>
                </a:solidFill>
                <a:latin typeface="Tahoma"/>
                <a:ea typeface="Tahoma"/>
                <a:cs typeface="Tahoma"/>
              </a:defRPr>
            </a:pPr>
            <a:endParaRPr lang="en-US"/>
          </a:p>
        </c:txPr>
        <c:crossAx val="81002496"/>
        <c:crosses val="autoZero"/>
        <c:auto val="1"/>
        <c:lblAlgn val="ctr"/>
        <c:lblOffset val="100"/>
        <c:tickLblSkip val="1"/>
        <c:tickMarkSkip val="1"/>
      </c:catAx>
      <c:valAx>
        <c:axId val="81002496"/>
        <c:scaling>
          <c:orientation val="minMax"/>
        </c:scaling>
        <c:axPos val="l"/>
        <c:title>
          <c:tx>
            <c:rich>
              <a:bodyPr/>
              <a:lstStyle/>
              <a:p>
                <a:pPr>
                  <a:defRPr sz="875" b="1" i="0" u="none" strike="noStrike" baseline="0">
                    <a:solidFill>
                      <a:schemeClr val="tx1"/>
                    </a:solidFill>
                    <a:latin typeface="Tahoma"/>
                    <a:ea typeface="Tahoma"/>
                    <a:cs typeface="Tahoma"/>
                  </a:defRPr>
                </a:pPr>
                <a:r>
                  <a:rPr lang="en-US" baseline="0" dirty="0">
                    <a:solidFill>
                      <a:schemeClr val="tx1"/>
                    </a:solidFill>
                  </a:rPr>
                  <a:t>$Billions </a:t>
                </a:r>
              </a:p>
            </c:rich>
          </c:tx>
          <c:layout>
            <c:manualLayout>
              <c:xMode val="edge"/>
              <c:yMode val="edge"/>
              <c:x val="7.7691453940067689E-3"/>
              <c:y val="0.43426077468630658"/>
            </c:manualLayout>
          </c:layout>
          <c:spPr>
            <a:noFill/>
            <a:ln w="25400">
              <a:noFill/>
            </a:ln>
          </c:spPr>
        </c:title>
        <c:numFmt formatCode="#,##0" sourceLinked="0"/>
        <c:tickLblPos val="nextTo"/>
        <c:spPr>
          <a:ln w="3175">
            <a:solidFill>
              <a:srgbClr val="000000"/>
            </a:solidFill>
            <a:prstDash val="solid"/>
          </a:ln>
        </c:spPr>
        <c:txPr>
          <a:bodyPr rot="0" vert="horz"/>
          <a:lstStyle/>
          <a:p>
            <a:pPr>
              <a:defRPr sz="1200" b="0" i="0" u="none" strike="noStrike" baseline="0">
                <a:solidFill>
                  <a:schemeClr val="tx1"/>
                </a:solidFill>
                <a:latin typeface="Tahoma"/>
                <a:ea typeface="Tahoma"/>
                <a:cs typeface="Tahoma"/>
              </a:defRPr>
            </a:pPr>
            <a:endParaRPr lang="en-US"/>
          </a:p>
        </c:txPr>
        <c:crossAx val="59566336"/>
        <c:crosses val="autoZero"/>
        <c:crossBetween val="between"/>
        <c:dispUnits>
          <c:builtInUnit val="billions"/>
        </c:dispUnits>
      </c:valAx>
      <c:spPr>
        <a:noFill/>
        <a:ln w="25400">
          <a:noFill/>
        </a:ln>
      </c:spPr>
    </c:plotArea>
    <c:legend>
      <c:legendPos val="b"/>
      <c:layout>
        <c:manualLayout>
          <c:xMode val="edge"/>
          <c:yMode val="edge"/>
          <c:x val="2.4787273399926039E-2"/>
          <c:y val="0.94653573376977662"/>
          <c:w val="0.95449500554939948"/>
          <c:h val="4.0370976541189332E-2"/>
        </c:manualLayout>
      </c:layout>
      <c:spPr>
        <a:solidFill>
          <a:srgbClr val="FFFFFF"/>
        </a:solidFill>
        <a:ln w="25400">
          <a:noFill/>
        </a:ln>
      </c:spPr>
      <c:txPr>
        <a:bodyPr/>
        <a:lstStyle/>
        <a:p>
          <a:pPr>
            <a:defRPr sz="925" b="0" i="0" u="none" strike="noStrike" baseline="0">
              <a:solidFill>
                <a:srgbClr val="000000"/>
              </a:solidFill>
              <a:latin typeface="Tahoma"/>
              <a:ea typeface="Tahoma"/>
              <a:cs typeface="Tahoma"/>
            </a:defRPr>
          </a:pPr>
          <a:endParaRPr lang="en-US"/>
        </a:p>
      </c:txPr>
    </c:legend>
    <c:plotVisOnly val="1"/>
    <c:dispBlanksAs val="gap"/>
  </c:chart>
  <c:spPr>
    <a:noFill/>
    <a:ln w="9525">
      <a:noFill/>
    </a:ln>
  </c:spPr>
  <c:txPr>
    <a:bodyPr/>
    <a:lstStyle/>
    <a:p>
      <a:pPr>
        <a:defRPr sz="1200" b="0" i="0" u="none" strike="noStrike" baseline="0">
          <a:solidFill>
            <a:srgbClr val="000000"/>
          </a:solidFill>
          <a:latin typeface="Tahoma"/>
          <a:ea typeface="Tahoma"/>
          <a:cs typeface="Tahoma"/>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layout/>
    </c:title>
    <c:view3D>
      <c:rotX val="30"/>
      <c:perspective val="30"/>
    </c:view3D>
    <c:plotArea>
      <c:layout>
        <c:manualLayout>
          <c:layoutTarget val="inner"/>
          <c:xMode val="edge"/>
          <c:yMode val="edge"/>
          <c:x val="0.26654035433070866"/>
          <c:y val="0.34583388013998451"/>
          <c:w val="0.4502525153105863"/>
          <c:h val="0.39916156313794443"/>
        </c:manualLayout>
      </c:layout>
      <c:pie3DChart>
        <c:varyColors val="1"/>
        <c:ser>
          <c:idx val="0"/>
          <c:order val="0"/>
          <c:tx>
            <c:strRef>
              <c:f>Sheet1!$B$1</c:f>
              <c:strCache>
                <c:ptCount val="1"/>
                <c:pt idx="0">
                  <c:v>NNSA</c:v>
                </c:pt>
              </c:strCache>
            </c:strRef>
          </c:tx>
          <c:dLbls>
            <c:dLbl>
              <c:idx val="1"/>
              <c:layout>
                <c:manualLayout>
                  <c:x val="9.9180063429571308E-2"/>
                  <c:y val="-4.4491105278506894E-2"/>
                </c:manualLayout>
              </c:layout>
              <c:showCatName val="1"/>
              <c:showPercent val="1"/>
            </c:dLbl>
            <c:dLbl>
              <c:idx val="2"/>
              <c:layout>
                <c:manualLayout>
                  <c:x val="9.6430828958880832E-2"/>
                  <c:y val="-1.2982830271216174E-2"/>
                </c:manualLayout>
              </c:layout>
              <c:showCatName val="1"/>
              <c:showPercent val="1"/>
            </c:dLbl>
            <c:dLbl>
              <c:idx val="3"/>
              <c:layout>
                <c:manualLayout>
                  <c:x val="6.9106900699912793E-2"/>
                  <c:y val="8.0087671332750049E-2"/>
                </c:manualLayout>
              </c:layout>
              <c:showCatName val="1"/>
              <c:showPercent val="1"/>
            </c:dLbl>
            <c:dLbl>
              <c:idx val="4"/>
              <c:layout>
                <c:manualLayout>
                  <c:x val="7.7393755468066594E-2"/>
                  <c:y val="4.1502260134149933E-2"/>
                </c:manualLayout>
              </c:layout>
              <c:showCatName val="1"/>
              <c:showPercent val="1"/>
            </c:dLbl>
            <c:dLbl>
              <c:idx val="5"/>
              <c:layout>
                <c:manualLayout>
                  <c:x val="-4.2760772090988886E-2"/>
                  <c:y val="8.6885571595217564E-2"/>
                </c:manualLayout>
              </c:layout>
              <c:showCatName val="1"/>
              <c:showPercent val="1"/>
            </c:dLbl>
            <c:dLbl>
              <c:idx val="6"/>
              <c:layout>
                <c:manualLayout>
                  <c:x val="-7.6722003499562583E-2"/>
                  <c:y val="-2.6221201516477334E-3"/>
                </c:manualLayout>
              </c:layout>
              <c:showCatName val="1"/>
              <c:showPercent val="1"/>
            </c:dLbl>
            <c:dLbl>
              <c:idx val="7"/>
              <c:layout>
                <c:manualLayout>
                  <c:x val="-5.8060367454068479E-2"/>
                  <c:y val="-9.0208515602216502E-2"/>
                </c:manualLayout>
              </c:layout>
              <c:showCatName val="1"/>
              <c:showPercent val="1"/>
            </c:dLbl>
            <c:numFmt formatCode="0.0%" sourceLinked="0"/>
            <c:showCatName val="1"/>
            <c:showPercent val="1"/>
            <c:showLeaderLines val="1"/>
          </c:dLbls>
          <c:cat>
            <c:strRef>
              <c:f>Sheet1!$A$2:$A$9</c:f>
              <c:strCache>
                <c:ptCount val="8"/>
                <c:pt idx="0">
                  <c:v>Legacy Contractor Pensions</c:v>
                </c:pt>
                <c:pt idx="1">
                  <c:v>Integrated &amp; Effective Enterprise</c:v>
                </c:pt>
                <c:pt idx="2">
                  <c:v>Reduce Nuclear Dangers</c:v>
                </c:pt>
                <c:pt idx="3">
                  <c:v>Nuclear Weapons Stockpile</c:v>
                </c:pt>
                <c:pt idx="4">
                  <c:v>Science, Technology &amp; Engineering Base</c:v>
                </c:pt>
                <c:pt idx="5">
                  <c:v>Security &amp; Nuclear Counterterrorism</c:v>
                </c:pt>
                <c:pt idx="6">
                  <c:v>Modernize Infrastructure</c:v>
                </c:pt>
                <c:pt idx="7">
                  <c:v>Advance Naval Nuclear Propulsion</c:v>
                </c:pt>
              </c:strCache>
            </c:strRef>
          </c:cat>
          <c:val>
            <c:numRef>
              <c:f>Sheet1!$B$2:$B$9</c:f>
              <c:numCache>
                <c:formatCode>0.0%</c:formatCode>
                <c:ptCount val="8"/>
                <c:pt idx="0">
                  <c:v>3.2000000000000091E-2</c:v>
                </c:pt>
                <c:pt idx="1">
                  <c:v>4.7000000000000111E-2</c:v>
                </c:pt>
                <c:pt idx="2">
                  <c:v>0.17600000000000021</c:v>
                </c:pt>
                <c:pt idx="3">
                  <c:v>0.22500000000000028</c:v>
                </c:pt>
                <c:pt idx="4">
                  <c:v>0.13</c:v>
                </c:pt>
                <c:pt idx="5">
                  <c:v>5.8000000000000093E-2</c:v>
                </c:pt>
                <c:pt idx="6">
                  <c:v>0.22500000000000028</c:v>
                </c:pt>
                <c:pt idx="7">
                  <c:v>0.10700000000000012</c:v>
                </c:pt>
              </c:numCache>
            </c:numRef>
          </c:val>
        </c:ser>
        <c:dLbls>
          <c:showCatName val="1"/>
          <c:showPercent val="1"/>
        </c:dLbls>
      </c:pie3DChart>
    </c:plotArea>
    <c:plotVisOnly val="1"/>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18"/>
  <c:clrMapOvr bg1="lt1" tx1="dk1" bg2="lt2" tx2="dk2" accent1="accent1" accent2="accent2" accent3="accent3" accent4="accent4" accent5="accent5" accent6="accent6" hlink="hlink" folHlink="folHlink"/>
  <c:chart>
    <c:autoTitleDeleted val="1"/>
    <c:view3D>
      <c:rotX val="30"/>
      <c:perspective val="30"/>
    </c:view3D>
    <c:plotArea>
      <c:layout>
        <c:manualLayout>
          <c:layoutTarget val="inner"/>
          <c:xMode val="edge"/>
          <c:yMode val="edge"/>
          <c:x val="8.9337113042190094E-2"/>
          <c:y val="8.7709357451663028E-2"/>
          <c:w val="0.70726979015003399"/>
          <c:h val="0.87866108097991902"/>
        </c:manualLayout>
      </c:layout>
      <c:pie3DChart>
        <c:varyColors val="1"/>
        <c:ser>
          <c:idx val="0"/>
          <c:order val="0"/>
          <c:tx>
            <c:strRef>
              <c:f>Sheet1!$B$1</c:f>
              <c:strCache>
                <c:ptCount val="1"/>
                <c:pt idx="0">
                  <c:v>Column1</c:v>
                </c:pt>
              </c:strCache>
            </c:strRef>
          </c:tx>
          <c:explosion val="14"/>
          <c:dPt>
            <c:idx val="0"/>
            <c:explosion val="7"/>
            <c:spPr>
              <a:solidFill>
                <a:srgbClr val="3366FF"/>
              </a:solidFill>
            </c:spPr>
          </c:dPt>
          <c:dPt>
            <c:idx val="1"/>
            <c:spPr>
              <a:solidFill>
                <a:srgbClr val="669900"/>
              </a:solidFill>
            </c:spPr>
          </c:dPt>
          <c:dPt>
            <c:idx val="2"/>
            <c:spPr>
              <a:solidFill>
                <a:srgbClr val="F8813A"/>
              </a:solidFill>
            </c:spPr>
          </c:dPt>
          <c:dPt>
            <c:idx val="3"/>
            <c:explosion val="26"/>
            <c:spPr>
              <a:solidFill>
                <a:srgbClr val="D10601"/>
              </a:solidFill>
              <a:ln>
                <a:noFill/>
              </a:ln>
            </c:spPr>
          </c:dPt>
          <c:dPt>
            <c:idx val="4"/>
            <c:spPr>
              <a:solidFill>
                <a:srgbClr val="E19922">
                  <a:lumMod val="50000"/>
                </a:srgbClr>
              </a:solidFill>
            </c:spPr>
          </c:dPt>
          <c:dLbls>
            <c:dLbl>
              <c:idx val="0"/>
              <c:layout>
                <c:manualLayout>
                  <c:x val="-6.2382512754288723E-2"/>
                  <c:y val="7.0512398512949714E-2"/>
                </c:manualLayout>
              </c:layout>
              <c:showVal val="1"/>
            </c:dLbl>
            <c:dLbl>
              <c:idx val="1"/>
              <c:layout>
                <c:manualLayout>
                  <c:x val="-0.122410675890071"/>
                  <c:y val="4.1424054124677798E-2"/>
                </c:manualLayout>
              </c:layout>
              <c:showVal val="1"/>
            </c:dLbl>
            <c:dLbl>
              <c:idx val="2"/>
              <c:layout>
                <c:manualLayout>
                  <c:x val="-0.1231323640672241"/>
                  <c:y val="-9.6269381899429907E-2"/>
                </c:manualLayout>
              </c:layout>
              <c:showVal val="1"/>
            </c:dLbl>
            <c:dLbl>
              <c:idx val="3"/>
              <c:layout>
                <c:manualLayout>
                  <c:x val="-5.9224893002418275E-2"/>
                  <c:y val="-0.21009433943414133"/>
                </c:manualLayout>
              </c:layout>
              <c:showVal val="1"/>
            </c:dLbl>
            <c:dLbl>
              <c:idx val="4"/>
              <c:layout>
                <c:manualLayout>
                  <c:x val="0.15689104375708629"/>
                  <c:y val="4.3261423001789201E-2"/>
                </c:manualLayout>
              </c:layout>
              <c:showVal val="1"/>
            </c:dLbl>
            <c:dLbl>
              <c:idx val="5"/>
              <c:delete val="1"/>
            </c:dLbl>
            <c:txPr>
              <a:bodyPr/>
              <a:lstStyle/>
              <a:p>
                <a:pPr>
                  <a:defRPr sz="1400">
                    <a:solidFill>
                      <a:srgbClr val="FFFFFF"/>
                    </a:solidFill>
                  </a:defRPr>
                </a:pPr>
                <a:endParaRPr lang="en-US"/>
              </a:p>
            </c:txPr>
            <c:showVal val="1"/>
            <c:showLeaderLines val="1"/>
          </c:dLbls>
          <c:cat>
            <c:strRef>
              <c:f>Sheet1!$A$2:$A$7</c:f>
              <c:strCache>
                <c:ptCount val="5"/>
                <c:pt idx="0">
                  <c:v>0-39 YEARS</c:v>
                </c:pt>
                <c:pt idx="1">
                  <c:v>40-49 YEARS</c:v>
                </c:pt>
                <c:pt idx="2">
                  <c:v>50-59 YEARS</c:v>
                </c:pt>
                <c:pt idx="3">
                  <c:v>60-65 YEARS</c:v>
                </c:pt>
                <c:pt idx="4">
                  <c:v>&lt;70 YEARS</c:v>
                </c:pt>
              </c:strCache>
            </c:strRef>
          </c:cat>
          <c:val>
            <c:numRef>
              <c:f>Sheet1!$B$2:$B$7</c:f>
              <c:numCache>
                <c:formatCode>#,##0</c:formatCode>
                <c:ptCount val="6"/>
                <c:pt idx="0">
                  <c:v>162261</c:v>
                </c:pt>
                <c:pt idx="1">
                  <c:v>320946</c:v>
                </c:pt>
                <c:pt idx="2">
                  <c:v>188729</c:v>
                </c:pt>
                <c:pt idx="3">
                  <c:v>624553</c:v>
                </c:pt>
                <c:pt idx="4">
                  <c:v>752301</c:v>
                </c:pt>
              </c:numCache>
            </c:numRef>
          </c:val>
        </c:ser>
        <c:dLbls>
          <c:showVal val="1"/>
        </c:dLbls>
      </c:pie3DChart>
    </c:plotArea>
    <c:legend>
      <c:legendPos val="b"/>
      <c:legendEntry>
        <c:idx val="5"/>
        <c:delete val="1"/>
      </c:legendEntry>
      <c:layout>
        <c:manualLayout>
          <c:xMode val="edge"/>
          <c:yMode val="edge"/>
          <c:x val="0.10626436336229012"/>
          <c:y val="0.83717024055945977"/>
          <c:w val="0.6655348571499119"/>
          <c:h val="0.1210264522299641"/>
        </c:manualLayout>
      </c:layout>
      <c:txPr>
        <a:bodyPr/>
        <a:lstStyle/>
        <a:p>
          <a:pPr>
            <a:defRPr sz="1200" baseline="0">
              <a:solidFill>
                <a:schemeClr val="tx1"/>
              </a:solidFill>
              <a:latin typeface="Arial"/>
            </a:defRPr>
          </a:pPr>
          <a:endParaRPr lang="en-US"/>
        </a:p>
      </c:txPr>
    </c:legend>
    <c:plotVisOnly val="1"/>
    <c:dispBlanksAs val="zero"/>
  </c:chart>
  <c:spPr>
    <a:effectLst>
      <a:outerShdw blurRad="358775" dist="520700" dir="2700000" sx="65000" sy="65000" algn="tl" rotWithShape="0">
        <a:srgbClr val="000000">
          <a:alpha val="43000"/>
        </a:srgbClr>
      </a:outerShdw>
    </a:effectLst>
  </c:spPr>
  <c:txPr>
    <a:bodyPr/>
    <a:lstStyle/>
    <a:p>
      <a:pPr>
        <a:defRPr sz="1800"/>
      </a:pPr>
      <a:endParaRPr lang="en-US"/>
    </a:p>
  </c:txPr>
  <c:externalData r:id="rId2"/>
  <c:userShapes r:id="rId3"/>
</c:chartSpace>
</file>

<file path=ppt/drawings/drawing1.xml><?xml version="1.0" encoding="utf-8"?>
<c:userShapes xmlns:c="http://schemas.openxmlformats.org/drawingml/2006/chart">
  <cdr:relSizeAnchor xmlns:cdr="http://schemas.openxmlformats.org/drawingml/2006/chartDrawing">
    <cdr:from>
      <cdr:x>0.09038</cdr:x>
      <cdr:y>0.01701</cdr:y>
    </cdr:from>
    <cdr:to>
      <cdr:x>0.73497</cdr:x>
      <cdr:y>0.18216</cdr:y>
    </cdr:to>
    <cdr:sp macro="" textlink="">
      <cdr:nvSpPr>
        <cdr:cNvPr id="2" name="TextBox 1"/>
        <cdr:cNvSpPr txBox="1"/>
      </cdr:nvSpPr>
      <cdr:spPr>
        <a:xfrm xmlns:a="http://schemas.openxmlformats.org/drawingml/2006/main">
          <a:off x="527119" y="72338"/>
          <a:ext cx="3759602" cy="702424"/>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pPr algn="ctr"/>
          <a:r>
            <a:rPr lang="en-US" sz="2000" dirty="0" smtClean="0">
              <a:solidFill>
                <a:srgbClr val="FFFF00"/>
              </a:solidFill>
              <a:latin typeface="Arial"/>
              <a:cs typeface="Arial"/>
            </a:rPr>
            <a:t>Age of Mission-Critical</a:t>
          </a:r>
        </a:p>
        <a:p xmlns:a="http://schemas.openxmlformats.org/drawingml/2006/main">
          <a:pPr algn="ctr"/>
          <a:r>
            <a:rPr lang="en-US" sz="2000" dirty="0" smtClean="0">
              <a:solidFill>
                <a:srgbClr val="FFFF00"/>
              </a:solidFill>
              <a:latin typeface="Arial"/>
              <a:cs typeface="Arial"/>
            </a:rPr>
            <a:t>Facilities by GSF</a:t>
          </a:r>
          <a:endParaRPr lang="en-US" sz="2000" baseline="30000" dirty="0">
            <a:solidFill>
              <a:srgbClr val="FFFF00"/>
            </a:solidFill>
            <a:latin typeface="Arial"/>
            <a:cs typeface="Aria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E7E8DAE8-4187-457C-B07F-9083838C1AC8}" type="datetimeFigureOut">
              <a:rPr lang="en-US" smtClean="0"/>
              <a:pPr/>
              <a:t>12/20/2013</a:t>
            </a:fld>
            <a:endParaRPr lang="en-US"/>
          </a:p>
        </p:txBody>
      </p:sp>
      <p:sp>
        <p:nvSpPr>
          <p:cNvPr id="4" name="Footer Placeholder 3"/>
          <p:cNvSpPr>
            <a:spLocks noGrp="1"/>
          </p:cNvSpPr>
          <p:nvPr>
            <p:ph type="ftr" sz="quarter" idx="2"/>
          </p:nvPr>
        </p:nvSpPr>
        <p:spPr>
          <a:xfrm>
            <a:off x="0" y="87709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770938"/>
            <a:ext cx="3005138" cy="461962"/>
          </a:xfrm>
          <a:prstGeom prst="rect">
            <a:avLst/>
          </a:prstGeom>
        </p:spPr>
        <p:txBody>
          <a:bodyPr vert="horz" lIns="91440" tIns="45720" rIns="91440" bIns="45720" rtlCol="0" anchor="b"/>
          <a:lstStyle>
            <a:lvl1pPr algn="r">
              <a:defRPr sz="1200"/>
            </a:lvl1pPr>
          </a:lstStyle>
          <a:p>
            <a:fld id="{D86914E8-DC0A-4485-A944-CDF87CF326C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267" name="Rectangle 3"/>
          <p:cNvSpPr>
            <a:spLocks noGrp="1" noChangeArrowheads="1"/>
          </p:cNvSpPr>
          <p:nvPr>
            <p:ph type="dt" idx="1"/>
          </p:nvPr>
        </p:nvSpPr>
        <p:spPr bwMode="auto">
          <a:xfrm>
            <a:off x="3927475" y="0"/>
            <a:ext cx="3005138" cy="461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p:spPr>
      </p:sp>
      <p:sp>
        <p:nvSpPr>
          <p:cNvPr id="11269" name="Rectangle 5"/>
          <p:cNvSpPr>
            <a:spLocks noGrp="1" noChangeArrowheads="1"/>
          </p:cNvSpPr>
          <p:nvPr>
            <p:ph type="body" sz="quarter" idx="3"/>
          </p:nvPr>
        </p:nvSpPr>
        <p:spPr bwMode="auto">
          <a:xfrm>
            <a:off x="693738" y="4386263"/>
            <a:ext cx="5546725" cy="4156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270" name="Rectangle 6"/>
          <p:cNvSpPr>
            <a:spLocks noGrp="1" noChangeArrowheads="1"/>
          </p:cNvSpPr>
          <p:nvPr>
            <p:ph type="ftr" sz="quarter" idx="4"/>
          </p:nvPr>
        </p:nvSpPr>
        <p:spPr bwMode="auto">
          <a:xfrm>
            <a:off x="0" y="8770938"/>
            <a:ext cx="3005138" cy="4619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271" name="Rectangle 7"/>
          <p:cNvSpPr>
            <a:spLocks noGrp="1" noChangeArrowheads="1"/>
          </p:cNvSpPr>
          <p:nvPr>
            <p:ph type="sldNum" sz="quarter" idx="5"/>
          </p:nvPr>
        </p:nvSpPr>
        <p:spPr bwMode="auto">
          <a:xfrm>
            <a:off x="3927475" y="8770938"/>
            <a:ext cx="3005138" cy="4619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2775A20C-1D05-4EE7-8781-5FE8D2D713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fbo.go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bo.gov/"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FDC883D6-D698-47C2-810E-520B39B2398C}" type="slidenum">
              <a:rPr lang="en-US" smtClean="0">
                <a:latin typeface="Arial" pitchFamily="34" charset="0"/>
              </a:rPr>
              <a:pPr/>
              <a:t>1</a:t>
            </a:fld>
            <a:endParaRPr lang="en-US" dirty="0" smtClean="0">
              <a:latin typeface="Arial"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UPF will consolidate all EU operations into a single, modern facility with state-of-the-art technologies, safeguards, and security concepts and strategies.</a:t>
            </a:r>
          </a:p>
          <a:p>
            <a:endParaRPr lang="en-US" dirty="0" smtClean="0"/>
          </a:p>
          <a:p>
            <a:r>
              <a:rPr lang="en-US" dirty="0" smtClean="0"/>
              <a:t>Current status (other than design):  </a:t>
            </a:r>
          </a:p>
          <a:p>
            <a:pPr marL="171450" indent="-171450">
              <a:buFont typeface="Arial" pitchFamily="34" charset="0"/>
              <a:buChar char="•"/>
            </a:pPr>
            <a:r>
              <a:rPr lang="en-US" dirty="0" smtClean="0"/>
              <a:t>Recently received approval for Site Readiness (Roadwork/</a:t>
            </a:r>
            <a:r>
              <a:rPr lang="en-US" dirty="0" err="1" smtClean="0"/>
              <a:t>Excacation</a:t>
            </a:r>
            <a:r>
              <a:rPr lang="en-US" dirty="0" smtClean="0"/>
              <a:t>)</a:t>
            </a:r>
          </a:p>
          <a:p>
            <a:pPr marL="171450" indent="-171450">
              <a:buFont typeface="Arial" pitchFamily="34" charset="0"/>
              <a:buChar char="•"/>
            </a:pPr>
            <a:r>
              <a:rPr lang="en-US" dirty="0" smtClean="0"/>
              <a:t>Site Readiness to be performed by the U.S. Army Corp of Engineers</a:t>
            </a:r>
          </a:p>
          <a:p>
            <a:pPr marL="171450" indent="-171450">
              <a:buFont typeface="Arial" pitchFamily="34" charset="0"/>
              <a:buChar char="•"/>
            </a:pPr>
            <a:r>
              <a:rPr lang="en-US" dirty="0" smtClean="0"/>
              <a:t>USACE Forecast can be found on FEDBIZOPS (</a:t>
            </a:r>
            <a:r>
              <a:rPr lang="en-US" dirty="0" smtClean="0">
                <a:hlinkClick r:id="rId3"/>
              </a:rPr>
              <a:t>www.fbo.gov</a:t>
            </a:r>
            <a:r>
              <a:rPr lang="en-US" dirty="0" smtClean="0"/>
              <a:t>)</a:t>
            </a:r>
          </a:p>
          <a:p>
            <a:endParaRPr lang="en-US" dirty="0"/>
          </a:p>
          <a:p>
            <a:r>
              <a:rPr lang="en-US" dirty="0" smtClean="0"/>
              <a:t>UPF’s diverse Uranium missions include: stockpile refurbishment, weapons surveillance, reactor fuel for Medical Isotopes, and disassembly and dismantlement.</a:t>
            </a:r>
          </a:p>
          <a:p>
            <a:endParaRPr lang="en-US" dirty="0"/>
          </a:p>
          <a:p>
            <a:r>
              <a:rPr lang="en-US" dirty="0" smtClean="0"/>
              <a:t>UPF Procurements will include:  (1) Engineered Equipment, (2) Custom Fabrication, (3) Standard Materials &amp; Major Bulk commodities, and (4) Minor Bulks &amp; Consumables. (Small business opportunities may be more predominate in Standard Materials &amp; Major Bulks / Minor Bulks &amp;n Consumables).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2775A20C-1D05-4EE7-8781-5FE8D2D713D7}" type="slidenum">
              <a:rPr lang="en-US" smtClean="0"/>
              <a:pPr>
                <a:defRPr/>
              </a:pPr>
              <a:t>16</a:t>
            </a:fld>
            <a:endParaRPr lang="en-US"/>
          </a:p>
        </p:txBody>
      </p:sp>
    </p:spTree>
    <p:extLst>
      <p:ext uri="{BB962C8B-B14F-4D97-AF65-F5344CB8AC3E}">
        <p14:creationId xmlns:p14="http://schemas.microsoft.com/office/powerpoint/2010/main" xmlns="" val="1433476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UPF will consolidate all EU operations into a single, modern facility with state-of-the-art technologies, safeguards, and security concepts and strategies.</a:t>
            </a:r>
          </a:p>
          <a:p>
            <a:endParaRPr lang="en-US" dirty="0" smtClean="0"/>
          </a:p>
          <a:p>
            <a:r>
              <a:rPr lang="en-US" dirty="0" smtClean="0"/>
              <a:t>Current status (other than design):  </a:t>
            </a:r>
          </a:p>
          <a:p>
            <a:pPr marL="171450" indent="-171450">
              <a:buFont typeface="Arial" pitchFamily="34" charset="0"/>
              <a:buChar char="•"/>
            </a:pPr>
            <a:r>
              <a:rPr lang="en-US" dirty="0" smtClean="0"/>
              <a:t>Recently received approval for Site Readiness (Roadwork/</a:t>
            </a:r>
            <a:r>
              <a:rPr lang="en-US" dirty="0" err="1" smtClean="0"/>
              <a:t>Excacation</a:t>
            </a:r>
            <a:r>
              <a:rPr lang="en-US" dirty="0" smtClean="0"/>
              <a:t>)</a:t>
            </a:r>
          </a:p>
          <a:p>
            <a:pPr marL="171450" indent="-171450">
              <a:buFont typeface="Arial" pitchFamily="34" charset="0"/>
              <a:buChar char="•"/>
            </a:pPr>
            <a:r>
              <a:rPr lang="en-US" dirty="0" smtClean="0"/>
              <a:t>Site Readiness to be performed by the U.S. Army Corp of Engineers</a:t>
            </a:r>
          </a:p>
          <a:p>
            <a:pPr marL="171450" indent="-171450">
              <a:buFont typeface="Arial" pitchFamily="34" charset="0"/>
              <a:buChar char="•"/>
            </a:pPr>
            <a:r>
              <a:rPr lang="en-US" dirty="0" smtClean="0"/>
              <a:t>USACE Forecast can be found on FEDBIZOPS (</a:t>
            </a:r>
            <a:r>
              <a:rPr lang="en-US" dirty="0" smtClean="0">
                <a:hlinkClick r:id="rId3"/>
              </a:rPr>
              <a:t>www.fbo.gov</a:t>
            </a:r>
            <a:r>
              <a:rPr lang="en-US" dirty="0" smtClean="0"/>
              <a:t>)</a:t>
            </a:r>
          </a:p>
          <a:p>
            <a:endParaRPr lang="en-US" dirty="0"/>
          </a:p>
          <a:p>
            <a:r>
              <a:rPr lang="en-US" dirty="0" smtClean="0"/>
              <a:t>UPF’s diverse Uranium missions include: stockpile refurbishment, weapons surveillance, reactor fuel for Medical Isotopes, and disassembly and dismantlement.</a:t>
            </a:r>
          </a:p>
          <a:p>
            <a:endParaRPr lang="en-US" dirty="0"/>
          </a:p>
          <a:p>
            <a:r>
              <a:rPr lang="en-US" dirty="0" smtClean="0"/>
              <a:t>UPF Procurements will include:  (1) Engineered Equipment, (2) Custom Fabrication, (3) Standard Materials &amp; Major Bulk commodities, and (4) Minor Bulks &amp; Consumables. (Small business opportunities may be more predominate in Standard Materials &amp; Major Bulks / Minor Bulks &amp;n Consumables).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2775A20C-1D05-4EE7-8781-5FE8D2D713D7}" type="slidenum">
              <a:rPr lang="en-US" smtClean="0"/>
              <a:pPr>
                <a:defRPr/>
              </a:pPr>
              <a:t>17</a:t>
            </a:fld>
            <a:endParaRPr lang="en-US"/>
          </a:p>
        </p:txBody>
      </p:sp>
    </p:spTree>
    <p:extLst>
      <p:ext uri="{BB962C8B-B14F-4D97-AF65-F5344CB8AC3E}">
        <p14:creationId xmlns:p14="http://schemas.microsoft.com/office/powerpoint/2010/main" xmlns="" val="143347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390" indent="-346390" defTabSz="461908">
              <a:buFont typeface="Arial" pitchFamily="34" charset="0"/>
              <a:buChar char="•"/>
            </a:pPr>
            <a:r>
              <a:rPr lang="en-US" dirty="0" smtClean="0">
                <a:solidFill>
                  <a:prstClr val="black"/>
                </a:solidFill>
              </a:rPr>
              <a:t>UPF will consolidate all enriched uranium operations into a facility 35% the size of the current space. This consolidation will shrink the site’s high security area by 90% and lower operational costs and energy consumption.</a:t>
            </a:r>
          </a:p>
          <a:p>
            <a:pPr marL="346390" indent="-346390" defTabSz="461908">
              <a:buFont typeface="Arial" pitchFamily="34" charset="0"/>
              <a:buChar char="•"/>
            </a:pPr>
            <a:endParaRPr lang="en-US" dirty="0" smtClean="0">
              <a:solidFill>
                <a:prstClr val="black"/>
              </a:solidFill>
            </a:endParaRPr>
          </a:p>
          <a:p>
            <a:pPr marL="346390" indent="-346390" defTabSz="461908">
              <a:buFont typeface="Arial" pitchFamily="34" charset="0"/>
              <a:buChar char="•"/>
            </a:pPr>
            <a:r>
              <a:rPr lang="en-US" dirty="0" smtClean="0">
                <a:solidFill>
                  <a:prstClr val="black"/>
                </a:solidFill>
              </a:rPr>
              <a:t>UPF will upgrade process technologies and improve worker safety, and will allow us to meet modern missions more efficiently.</a:t>
            </a:r>
          </a:p>
          <a:p>
            <a:pPr marL="346390" indent="-346390" defTabSz="461908">
              <a:buFont typeface="Arial" pitchFamily="34" charset="0"/>
              <a:buChar char="•"/>
            </a:pPr>
            <a:endParaRPr lang="en-US" dirty="0" smtClean="0">
              <a:solidFill>
                <a:prstClr val="black"/>
              </a:solidFill>
            </a:endParaRPr>
          </a:p>
          <a:p>
            <a:pPr marL="346390" indent="-346390" defTabSz="461908">
              <a:buFont typeface="Arial" pitchFamily="34" charset="0"/>
              <a:buChar char="•"/>
            </a:pPr>
            <a:r>
              <a:rPr lang="en-US" dirty="0" smtClean="0">
                <a:solidFill>
                  <a:prstClr val="black"/>
                </a:solidFill>
              </a:rPr>
              <a:t>As construction begins, we will bring on board more staff and sign contracts totaling  about $2 billion for equipment and materials.</a:t>
            </a:r>
          </a:p>
          <a:p>
            <a:pPr marL="346390" indent="-346390" defTabSz="461908">
              <a:buFont typeface="Arial" pitchFamily="34" charset="0"/>
              <a:buChar char="•"/>
            </a:pPr>
            <a:endParaRPr lang="en-US" dirty="0" smtClean="0">
              <a:solidFill>
                <a:prstClr val="black"/>
              </a:solidFill>
            </a:endParaRPr>
          </a:p>
          <a:p>
            <a:pPr marL="346390" indent="-346390" defTabSz="461908">
              <a:buFont typeface="Arial" pitchFamily="34" charset="0"/>
              <a:buChar char="•"/>
            </a:pPr>
            <a:r>
              <a:rPr lang="en-US" dirty="0" smtClean="0">
                <a:solidFill>
                  <a:prstClr val="black"/>
                </a:solidFill>
              </a:rPr>
              <a:t>Will be the largest single construction project ever in the state of Tennessee.</a:t>
            </a:r>
          </a:p>
          <a:p>
            <a:pPr marL="346390" indent="-346390" defTabSz="461908" fontAlgn="auto">
              <a:spcBef>
                <a:spcPts val="0"/>
              </a:spcBef>
              <a:spcAft>
                <a:spcPts val="0"/>
              </a:spcAft>
              <a:buFont typeface="Arial" pitchFamily="34" charset="0"/>
              <a:buChar char="•"/>
            </a:pPr>
            <a:endParaRPr lang="en-US" dirty="0" smtClean="0">
              <a:solidFill>
                <a:prstClr val="black"/>
              </a:solidFill>
              <a:latin typeface="+mn-lt"/>
            </a:endParaRPr>
          </a:p>
          <a:p>
            <a:endParaRPr lang="en-US" dirty="0"/>
          </a:p>
        </p:txBody>
      </p:sp>
      <p:sp>
        <p:nvSpPr>
          <p:cNvPr id="4" name="Slide Number Placeholder 3"/>
          <p:cNvSpPr>
            <a:spLocks noGrp="1"/>
          </p:cNvSpPr>
          <p:nvPr>
            <p:ph type="sldNum" sz="quarter" idx="10"/>
          </p:nvPr>
        </p:nvSpPr>
        <p:spPr/>
        <p:txBody>
          <a:bodyPr/>
          <a:lstStyle/>
          <a:p>
            <a:fld id="{37CF3DC3-7231-A340-9F7A-B049138F73C1}" type="slidenum">
              <a:rPr lang="en-US" smtClean="0"/>
              <a:pPr/>
              <a:t>18</a:t>
            </a:fld>
            <a:endParaRPr lang="en-US"/>
          </a:p>
        </p:txBody>
      </p:sp>
    </p:spTree>
    <p:extLst>
      <p:ext uri="{BB962C8B-B14F-4D97-AF65-F5344CB8AC3E}">
        <p14:creationId xmlns:p14="http://schemas.microsoft.com/office/powerpoint/2010/main" xmlns="" val="1375511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1D8F77D-6DB0-4892-BDD7-BE854300B459}" type="slidenum">
              <a:rPr lang="en-US" smtClean="0">
                <a:solidFill>
                  <a:prstClr val="black"/>
                </a:solidFill>
              </a:rPr>
              <a:pPr/>
              <a:t>19</a:t>
            </a:fld>
            <a:endParaRPr lang="en-US" dirty="0" smtClean="0">
              <a:solidFill>
                <a:prstClr val="black"/>
              </a:solidFill>
            </a:endParaRPr>
          </a:p>
        </p:txBody>
      </p:sp>
      <p:sp>
        <p:nvSpPr>
          <p:cNvPr id="28675" name="Rectangle 2"/>
          <p:cNvSpPr>
            <a:spLocks noGrp="1" noRot="1" noChangeAspect="1" noChangeArrowheads="1" noTextEdit="1"/>
          </p:cNvSpPr>
          <p:nvPr>
            <p:ph type="sldImg"/>
          </p:nvPr>
        </p:nvSpPr>
        <p:spPr>
          <a:ln/>
        </p:spPr>
      </p:sp>
      <p:sp>
        <p:nvSpPr>
          <p:cNvPr id="4" name="Rectangle 3"/>
          <p:cNvSpPr/>
          <p:nvPr/>
        </p:nvSpPr>
        <p:spPr>
          <a:xfrm>
            <a:off x="1082128" y="4552250"/>
            <a:ext cx="5174530" cy="651125"/>
          </a:xfrm>
          <a:prstGeom prst="rect">
            <a:avLst/>
          </a:prstGeom>
        </p:spPr>
        <p:txBody>
          <a:bodyPr wrap="square" lIns="90809" tIns="45402" rIns="90809" bIns="45402">
            <a:spAutoFit/>
          </a:bodyPr>
          <a:lstStyle/>
          <a:p>
            <a:pPr lvl="1" defTabSz="461830"/>
            <a:endParaRPr lang="en-US" dirty="0">
              <a:solidFill>
                <a:prstClr val="black"/>
              </a:solidFill>
              <a:latin typeface="Arial" pitchFamily="34" charset="0"/>
            </a:endParaRPr>
          </a:p>
          <a:p>
            <a:pPr lvl="1" defTabSz="461830"/>
            <a:endParaRPr lang="en-US" dirty="0">
              <a:solidFill>
                <a:prstClr val="black"/>
              </a:solidFill>
              <a:latin typeface="Arial" pitchFamily="34" charset="0"/>
            </a:endParaRPr>
          </a:p>
        </p:txBody>
      </p:sp>
      <p:sp>
        <p:nvSpPr>
          <p:cNvPr id="2" name="Notes Placeholder 1"/>
          <p:cNvSpPr>
            <a:spLocks noGrp="1"/>
          </p:cNvSpPr>
          <p:nvPr>
            <p:ph type="body" idx="1"/>
          </p:nvPr>
        </p:nvSpPr>
        <p:spPr/>
        <p:txBody>
          <a:bodyPr/>
          <a:lstStyle/>
          <a:p>
            <a:pPr lvl="0" eaLnBrk="1" hangingPunct="1">
              <a:spcBef>
                <a:spcPct val="0"/>
              </a:spcBef>
            </a:pPr>
            <a:endParaRPr lang="en-US" b="1" dirty="0">
              <a:solidFill>
                <a:srgbClr val="000000"/>
              </a:solidFill>
              <a:latin typeface="Arial" pitchFamily="34" charset="0"/>
              <a:cs typeface="+mn-cs"/>
            </a:endParaRPr>
          </a:p>
          <a:p>
            <a:pPr lvl="0" eaLnBrk="1" hangingPunct="1">
              <a:spcBef>
                <a:spcPct val="0"/>
              </a:spcBef>
            </a:pPr>
            <a:r>
              <a:rPr lang="en-US" sz="1100" b="1" dirty="0">
                <a:solidFill>
                  <a:srgbClr val="000000"/>
                </a:solidFill>
              </a:rPr>
              <a:t>Why transformation? Y-12’s facilities have outlasted their originally estimated lifespan.  </a:t>
            </a:r>
          </a:p>
          <a:p>
            <a:pPr lvl="0" eaLnBrk="1" hangingPunct="1">
              <a:spcBef>
                <a:spcPct val="0"/>
              </a:spcBef>
            </a:pPr>
            <a:endParaRPr lang="en-US" sz="1100" b="1" dirty="0">
              <a:solidFill>
                <a:srgbClr val="000000"/>
              </a:solidFill>
            </a:endParaRPr>
          </a:p>
          <a:p>
            <a:pPr marL="169994" indent="-169994">
              <a:spcBef>
                <a:spcPct val="0"/>
              </a:spcBef>
              <a:buFont typeface="Arial" pitchFamily="34" charset="0"/>
              <a:buChar char="•"/>
            </a:pPr>
            <a:r>
              <a:rPr lang="en-US" sz="1100" dirty="0">
                <a:solidFill>
                  <a:srgbClr val="000000"/>
                </a:solidFill>
              </a:rPr>
              <a:t>Aged site facilities, designed and built 1940s–1970s </a:t>
            </a:r>
            <a:r>
              <a:rPr lang="en-US" sz="1100" dirty="0"/>
              <a:t>(nearly 1.9 million square feet </a:t>
            </a:r>
            <a:r>
              <a:rPr lang="en-US" sz="1100" dirty="0">
                <a:solidFill>
                  <a:srgbClr val="000000"/>
                </a:solidFill>
              </a:rPr>
              <a:t>in aging mission-critical facilities )</a:t>
            </a:r>
          </a:p>
          <a:p>
            <a:pPr marL="169994" indent="-169994">
              <a:spcBef>
                <a:spcPct val="0"/>
              </a:spcBef>
              <a:buFont typeface="Arial" pitchFamily="34" charset="0"/>
              <a:buChar char="•"/>
            </a:pPr>
            <a:endParaRPr lang="en-US" sz="1100" dirty="0">
              <a:solidFill>
                <a:srgbClr val="000000"/>
              </a:solidFill>
            </a:endParaRPr>
          </a:p>
          <a:p>
            <a:pPr marL="169994" indent="-169994">
              <a:spcBef>
                <a:spcPct val="0"/>
              </a:spcBef>
              <a:buFont typeface="Arial" pitchFamily="34" charset="0"/>
              <a:buChar char="•"/>
            </a:pPr>
            <a:r>
              <a:rPr lang="en-US" sz="1100" dirty="0">
                <a:solidFill>
                  <a:srgbClr val="000000"/>
                </a:solidFill>
              </a:rPr>
              <a:t>Built quickly during the Manhattan Project</a:t>
            </a:r>
          </a:p>
          <a:p>
            <a:pPr marL="169994" indent="-169994">
              <a:spcBef>
                <a:spcPct val="0"/>
              </a:spcBef>
              <a:buFont typeface="Arial" pitchFamily="34" charset="0"/>
              <a:buChar char="•"/>
            </a:pPr>
            <a:endParaRPr lang="en-US" sz="1100" dirty="0">
              <a:solidFill>
                <a:srgbClr val="000000"/>
              </a:solidFill>
            </a:endParaRPr>
          </a:p>
          <a:p>
            <a:pPr marL="169994" indent="-169994">
              <a:spcBef>
                <a:spcPct val="0"/>
              </a:spcBef>
              <a:buFont typeface="Arial" pitchFamily="34" charset="0"/>
              <a:buChar char="•"/>
            </a:pPr>
            <a:r>
              <a:rPr lang="en-US" sz="1100" dirty="0">
                <a:solidFill>
                  <a:srgbClr val="000000"/>
                </a:solidFill>
              </a:rPr>
              <a:t>Soft construction: clay tile, wood, cinder block (Other issues with contiguous utilities; water/sewer; electric; brine coolant; communications)</a:t>
            </a:r>
          </a:p>
          <a:p>
            <a:pPr marL="169994" indent="-169994">
              <a:spcBef>
                <a:spcPct val="0"/>
              </a:spcBef>
              <a:buFont typeface="Arial" pitchFamily="34" charset="0"/>
              <a:buChar char="•"/>
            </a:pPr>
            <a:endParaRPr lang="en-US" sz="1100" dirty="0">
              <a:solidFill>
                <a:srgbClr val="000000"/>
              </a:solidFill>
            </a:endParaRPr>
          </a:p>
          <a:p>
            <a:pPr marL="169994" indent="-169994">
              <a:spcBef>
                <a:spcPct val="0"/>
              </a:spcBef>
              <a:buFont typeface="Arial" pitchFamily="34" charset="0"/>
              <a:buChar char="•"/>
            </a:pPr>
            <a:r>
              <a:rPr lang="en-US" sz="1100" dirty="0">
                <a:solidFill>
                  <a:srgbClr val="000000"/>
                </a:solidFill>
              </a:rPr>
              <a:t>Not process-specified designed</a:t>
            </a:r>
          </a:p>
          <a:p>
            <a:pPr marL="169994" indent="-169994">
              <a:spcBef>
                <a:spcPct val="0"/>
              </a:spcBef>
              <a:buFont typeface="Arial" pitchFamily="34" charset="0"/>
              <a:buChar char="•"/>
            </a:pPr>
            <a:endParaRPr lang="en-US" sz="1100" dirty="0">
              <a:solidFill>
                <a:srgbClr val="000000"/>
              </a:solidFill>
            </a:endParaRPr>
          </a:p>
          <a:p>
            <a:pPr marL="169994" indent="-169994">
              <a:spcBef>
                <a:spcPct val="0"/>
              </a:spcBef>
              <a:buFont typeface="Arial" pitchFamily="34" charset="0"/>
              <a:buChar char="•"/>
            </a:pPr>
            <a:r>
              <a:rPr lang="en-US" sz="1100" dirty="0">
                <a:solidFill>
                  <a:srgbClr val="000000"/>
                </a:solidFill>
              </a:rPr>
              <a:t>Approximately $141 million in deferred maintenance costs each year</a:t>
            </a:r>
          </a:p>
          <a:p>
            <a:pPr lvl="0" eaLnBrk="1" hangingPunct="1">
              <a:spcBef>
                <a:spcPct val="0"/>
              </a:spcBef>
            </a:pPr>
            <a:endParaRPr lang="en-US" sz="1100" dirty="0">
              <a:solidFill>
                <a:srgbClr val="000000"/>
              </a:solidFill>
            </a:endParaRPr>
          </a:p>
          <a:p>
            <a:pPr lvl="0" eaLnBrk="1" hangingPunct="1">
              <a:spcBef>
                <a:spcPct val="0"/>
              </a:spcBef>
            </a:pPr>
            <a:r>
              <a:rPr lang="en-US" sz="1100" b="1" dirty="0">
                <a:solidFill>
                  <a:srgbClr val="000000"/>
                </a:solidFill>
              </a:rPr>
              <a:t>Current impact:  </a:t>
            </a:r>
            <a:r>
              <a:rPr lang="en-US" sz="1100" dirty="0">
                <a:solidFill>
                  <a:srgbClr val="000000"/>
                </a:solidFill>
              </a:rPr>
              <a:t>security; operational efficiencies (4%–25% utilization); maintenance and reliability</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very important that suppliers monitor the Y-12 Procurement Forecast for upcoming major procurements.</a:t>
            </a:r>
          </a:p>
          <a:p>
            <a:endParaRPr lang="en-US" dirty="0"/>
          </a:p>
          <a:p>
            <a:r>
              <a:rPr lang="en-US" dirty="0" smtClean="0"/>
              <a:t>UPF/Y-12 also may utilize FEDBIZOPS for “Request for Information” and “Expressions of Interest” for upcoming major procurements.</a:t>
            </a:r>
            <a:endParaRPr lang="en-US" dirty="0"/>
          </a:p>
        </p:txBody>
      </p:sp>
      <p:sp>
        <p:nvSpPr>
          <p:cNvPr id="4" name="Slide Number Placeholder 3"/>
          <p:cNvSpPr>
            <a:spLocks noGrp="1"/>
          </p:cNvSpPr>
          <p:nvPr>
            <p:ph type="sldNum" sz="quarter" idx="10"/>
          </p:nvPr>
        </p:nvSpPr>
        <p:spPr/>
        <p:txBody>
          <a:bodyPr/>
          <a:lstStyle/>
          <a:p>
            <a:pPr>
              <a:defRPr/>
            </a:pPr>
            <a:fld id="{2775A20C-1D05-4EE7-8781-5FE8D2D713D7}" type="slidenum">
              <a:rPr lang="en-US" smtClean="0"/>
              <a:pPr>
                <a:defRPr/>
              </a:pPr>
              <a:t>21</a:t>
            </a:fld>
            <a:endParaRPr lang="en-US"/>
          </a:p>
        </p:txBody>
      </p:sp>
    </p:spTree>
    <p:extLst>
      <p:ext uri="{BB962C8B-B14F-4D97-AF65-F5344CB8AC3E}">
        <p14:creationId xmlns:p14="http://schemas.microsoft.com/office/powerpoint/2010/main" xmlns="" val="3183010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9E2ECF6B-582D-4A0B-885F-09D2E80E4566}" type="slidenum">
              <a:rPr lang="en-US" smtClean="0">
                <a:latin typeface="Arial" pitchFamily="34" charset="0"/>
              </a:rPr>
              <a:pPr/>
              <a:t>26</a:t>
            </a:fld>
            <a:endParaRPr lang="en-US" smtClean="0">
              <a:latin typeface="Arial" pitchFamily="3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42E4E58-3EBA-4AD2-BE88-09D319F607B3}" type="slidenum">
              <a:rPr lang="en-US" smtClean="0">
                <a:latin typeface="Arial" pitchFamily="34" charset="0"/>
              </a:rPr>
              <a:pPr/>
              <a:t>28</a:t>
            </a:fld>
            <a:endParaRPr lang="en-US" smtClean="0">
              <a:latin typeface="Arial"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662568E2-6879-4D55-B2C9-CDBAAAD8AEE6}" type="slidenum">
              <a:rPr lang="en-US" smtClean="0">
                <a:latin typeface="Arial" pitchFamily="34" charset="0"/>
              </a:rPr>
              <a:pPr/>
              <a:t>2</a:t>
            </a:fld>
            <a:endParaRPr lang="en-US" dirty="0" smtClean="0">
              <a:latin typeface="Arial"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r>
              <a:rPr lang="en-US" dirty="0" smtClean="0">
                <a:latin typeface="Arial" pitchFamily="34" charset="0"/>
              </a:rPr>
              <a:t>Defense applications of nuclear</a:t>
            </a:r>
            <a:r>
              <a:rPr lang="en-US" baseline="0" dirty="0" smtClean="0">
                <a:latin typeface="Arial" pitchFamily="34" charset="0"/>
              </a:rPr>
              <a:t> energy</a:t>
            </a:r>
          </a:p>
          <a:p>
            <a:pPr eaLnBrk="1" hangingPunct="1"/>
            <a:endParaRPr lang="en-US" baseline="0" dirty="0" smtClean="0">
              <a:latin typeface="Arial" pitchFamily="34" charset="0"/>
            </a:endParaRPr>
          </a:p>
          <a:p>
            <a:pPr eaLnBrk="1" hangingPunct="1"/>
            <a:r>
              <a:rPr lang="en-US" baseline="0" dirty="0" smtClean="0">
                <a:latin typeface="Arial" pitchFamily="34" charset="0"/>
              </a:rPr>
              <a:t>Mature small businesses</a:t>
            </a:r>
            <a:endParaRPr lang="en-US" dirty="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p:spPr>
        <p:txBody>
          <a:bodyPr lIns="92310" tIns="46156" rIns="92310" bIns="46156"/>
          <a:lstStyle/>
          <a:p>
            <a:pPr eaLnBrk="1" hangingPunct="1"/>
            <a:endParaRPr lang="en-US" dirty="0" smtClean="0">
              <a:ea typeface="ヒラギノ角ゴ Pro W3"/>
              <a:cs typeface="ヒラギノ角ゴ Pro W3"/>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2000, the National Nuclear Security Administration (NNSA) was established as a semi-autonomous</a:t>
            </a:r>
          </a:p>
          <a:p>
            <a:r>
              <a:rPr lang="en-US" dirty="0" smtClean="0"/>
              <a:t>agency within the DOE in response to a Congressional mandate to reinvigorate the security posture</a:t>
            </a:r>
          </a:p>
          <a:p>
            <a:r>
              <a:rPr lang="en-US" dirty="0" smtClean="0"/>
              <a:t>throughout the nuclear weapons program and to reaffirm the Nation’s commitment to maintaining the</a:t>
            </a:r>
          </a:p>
          <a:p>
            <a:r>
              <a:rPr lang="en-US" dirty="0" smtClean="0"/>
              <a:t>nuclear deterrence capabilities of the United States. NNSA was chartered as a distinct organization</a:t>
            </a:r>
          </a:p>
          <a:p>
            <a:r>
              <a:rPr lang="en-US" dirty="0" smtClean="0"/>
              <a:t>within the Department to better focus management attention on enhanced security, proactive</a:t>
            </a:r>
          </a:p>
          <a:p>
            <a:r>
              <a:rPr lang="en-US" dirty="0" smtClean="0"/>
              <a:t>management practices, and mission focus within the Department’s defense programs. The Department</a:t>
            </a:r>
          </a:p>
          <a:p>
            <a:r>
              <a:rPr lang="en-US" dirty="0" smtClean="0"/>
              <a:t>performs its national security missions through NNSA.”</a:t>
            </a:r>
          </a:p>
          <a:p>
            <a:r>
              <a:rPr lang="en-US" dirty="0" smtClean="0"/>
              <a:t> </a:t>
            </a:r>
          </a:p>
          <a:p>
            <a:r>
              <a:rPr lang="en-US" dirty="0" smtClean="0"/>
              <a:t>NNSA Strategic Plan 2004</a:t>
            </a:r>
          </a:p>
          <a:p>
            <a:endParaRPr lang="en-US" dirty="0"/>
          </a:p>
        </p:txBody>
      </p:sp>
      <p:sp>
        <p:nvSpPr>
          <p:cNvPr id="4" name="Slide Number Placeholder 3"/>
          <p:cNvSpPr>
            <a:spLocks noGrp="1"/>
          </p:cNvSpPr>
          <p:nvPr>
            <p:ph type="sldNum" sz="quarter" idx="10"/>
          </p:nvPr>
        </p:nvSpPr>
        <p:spPr/>
        <p:txBody>
          <a:bodyPr/>
          <a:lstStyle/>
          <a:p>
            <a:fld id="{F08A8705-1CBB-4A77-8871-7C25F8FD9778}"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business usage</a:t>
            </a:r>
            <a:endParaRPr lang="en-US" dirty="0"/>
          </a:p>
        </p:txBody>
      </p:sp>
      <p:sp>
        <p:nvSpPr>
          <p:cNvPr id="4" name="Slide Number Placeholder 3"/>
          <p:cNvSpPr>
            <a:spLocks noGrp="1"/>
          </p:cNvSpPr>
          <p:nvPr>
            <p:ph type="sldNum" sz="quarter" idx="10"/>
          </p:nvPr>
        </p:nvSpPr>
        <p:spPr/>
        <p:txBody>
          <a:bodyPr/>
          <a:lstStyle/>
          <a:p>
            <a:pPr>
              <a:defRPr/>
            </a:pPr>
            <a:fld id="{2775A20C-1D05-4EE7-8781-5FE8D2D713D7}"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Check our subcontracting stats</a:t>
            </a:r>
            <a:endParaRPr lang="en-US" dirty="0"/>
          </a:p>
        </p:txBody>
      </p:sp>
      <p:sp>
        <p:nvSpPr>
          <p:cNvPr id="4" name="Slide Number Placeholder 3"/>
          <p:cNvSpPr>
            <a:spLocks noGrp="1"/>
          </p:cNvSpPr>
          <p:nvPr>
            <p:ph type="sldNum" sz="quarter" idx="10"/>
          </p:nvPr>
        </p:nvSpPr>
        <p:spPr/>
        <p:txBody>
          <a:bodyPr/>
          <a:lstStyle/>
          <a:p>
            <a:pPr>
              <a:defRPr/>
            </a:pPr>
            <a:fld id="{2775A20C-1D05-4EE7-8781-5FE8D2D713D7}"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38D6C66-172D-43A4-BF62-0045EFCEFA6A}" type="slidenum">
              <a:rPr lang="en-US" smtClean="0">
                <a:latin typeface="Arial" pitchFamily="34" charset="0"/>
              </a:rPr>
              <a:pPr/>
              <a:t>7</a:t>
            </a:fld>
            <a:endParaRPr lang="en-US" smtClean="0">
              <a:latin typeface="Arial" pitchFamily="3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CAC2E8-5478-4027-AAE2-43C5FB9647DD}"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FDC883D6-D698-47C2-810E-520B39B2398C}" type="slidenum">
              <a:rPr lang="en-US" smtClean="0">
                <a:latin typeface="Arial" pitchFamily="34" charset="0"/>
              </a:rPr>
              <a:pPr/>
              <a:t>15</a:t>
            </a:fld>
            <a:endParaRPr lang="en-US" dirty="0" smtClean="0">
              <a:latin typeface="Arial" pitchFamily="34"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203787" name="Rectangle 11"/>
          <p:cNvSpPr>
            <a:spLocks noGrp="1" noChangeArrowheads="1"/>
          </p:cNvSpPr>
          <p:nvPr>
            <p:ph type="ctrTitle" sz="quarter"/>
          </p:nvPr>
        </p:nvSpPr>
        <p:spPr>
          <a:xfrm>
            <a:off x="685800" y="1736725"/>
            <a:ext cx="7772400" cy="1920875"/>
          </a:xfrm>
        </p:spPr>
        <p:txBody>
          <a:bodyPr/>
          <a:lstStyle>
            <a:lvl1pPr>
              <a:defRPr sz="6000"/>
            </a:lvl1pPr>
          </a:lstStyle>
          <a:p>
            <a:r>
              <a:rPr lang="en-US"/>
              <a:t>Click to edit Master title style</a:t>
            </a:r>
          </a:p>
        </p:txBody>
      </p:sp>
      <p:sp>
        <p:nvSpPr>
          <p:cNvPr id="203788"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E2ECA640-3BDE-46A0-92AA-5BE0A1E6D22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5A0FB690-19EB-4170-BF9A-8E5B0796BD42}"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7ADDFA6C-4F9F-4B4A-AAAE-3A3BC52AE209}"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274339"/>
            <a:ext cx="2133600" cy="200483"/>
          </a:xfrm>
          <a:prstGeom prst="rect">
            <a:avLst/>
          </a:prstGeom>
        </p:spPr>
        <p:txBody>
          <a:bodyPr/>
          <a:lstStyle/>
          <a:p>
            <a:endParaRPr lang="en-US"/>
          </a:p>
        </p:txBody>
      </p:sp>
      <p:sp>
        <p:nvSpPr>
          <p:cNvPr id="4" name="Footer Placeholder 3"/>
          <p:cNvSpPr>
            <a:spLocks noGrp="1"/>
          </p:cNvSpPr>
          <p:nvPr>
            <p:ph type="ftr" sz="quarter" idx="11"/>
          </p:nvPr>
        </p:nvSpPr>
        <p:spPr>
          <a:xfrm>
            <a:off x="3124200" y="6274339"/>
            <a:ext cx="2895600" cy="200483"/>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E93B48B0-C8F5-DA43-8D5C-0B21366E2A09}" type="slidenum">
              <a:rPr lang="en-US" smtClean="0"/>
              <a:pPr/>
              <a:t>‹#›</a:t>
            </a:fld>
            <a:endParaRPr lang="en-US"/>
          </a:p>
        </p:txBody>
      </p:sp>
      <p:pic>
        <p:nvPicPr>
          <p:cNvPr id="6" name="Picture 5" descr="Orbit.png"/>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b="5581"/>
          <a:stretch/>
        </p:blipFill>
        <p:spPr>
          <a:xfrm>
            <a:off x="0" y="1"/>
            <a:ext cx="9143391" cy="6474822"/>
          </a:xfrm>
          <a:prstGeom prst="rect">
            <a:avLst/>
          </a:prstGeom>
        </p:spPr>
      </p:pic>
      <p:pic>
        <p:nvPicPr>
          <p:cNvPr id="7" name="Picture 6" descr="Graident.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108717" y="5404"/>
            <a:ext cx="4035283" cy="6473521"/>
          </a:xfrm>
          <a:prstGeom prst="rect">
            <a:avLst/>
          </a:prstGeom>
        </p:spPr>
      </p:pic>
      <p:pic>
        <p:nvPicPr>
          <p:cNvPr id="8" name="Picture 7" descr="red bar.png"/>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5093478" y="3429000"/>
            <a:ext cx="30478" cy="2755208"/>
          </a:xfrm>
          <a:prstGeom prst="rect">
            <a:avLst/>
          </a:prstGeom>
        </p:spPr>
      </p:pic>
      <p:sp>
        <p:nvSpPr>
          <p:cNvPr id="10" name="Text Placeholder 9"/>
          <p:cNvSpPr>
            <a:spLocks noGrp="1"/>
          </p:cNvSpPr>
          <p:nvPr>
            <p:ph type="body" sz="quarter" idx="13"/>
          </p:nvPr>
        </p:nvSpPr>
        <p:spPr>
          <a:xfrm>
            <a:off x="457200" y="1176694"/>
            <a:ext cx="4125913" cy="50494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243483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85238"/>
            <a:ext cx="7968034" cy="705120"/>
          </a:xfrm>
        </p:spPr>
        <p:txBody>
          <a:bodyPr lIns="0" tIns="0" rIns="0" bIns="0" anchor="b"/>
          <a:lstStyle>
            <a:lvl1pPr algn="l">
              <a:defRPr sz="2400" b="0" i="0">
                <a:latin typeface="Arial"/>
                <a:cs typeface="Arial"/>
              </a:defRPr>
            </a:lvl1pPr>
          </a:lstStyle>
          <a:p>
            <a:r>
              <a:rPr lang="en-US" dirty="0" smtClean="0"/>
              <a:t>Click to edit Master title style</a:t>
            </a:r>
            <a:endParaRPr lang="en-US" dirty="0"/>
          </a:p>
        </p:txBody>
      </p:sp>
      <p:sp>
        <p:nvSpPr>
          <p:cNvPr id="5" name="Date Placeholder 4"/>
          <p:cNvSpPr>
            <a:spLocks noGrp="1"/>
          </p:cNvSpPr>
          <p:nvPr>
            <p:ph type="dt" sz="half" idx="10"/>
          </p:nvPr>
        </p:nvSpPr>
        <p:spPr>
          <a:xfrm>
            <a:off x="457200" y="6274339"/>
            <a:ext cx="2133600" cy="200483"/>
          </a:xfrm>
          <a:prstGeom prst="rect">
            <a:avLst/>
          </a:prstGeom>
        </p:spPr>
        <p:txBody>
          <a:bodyPr/>
          <a:lstStyle/>
          <a:p>
            <a:endParaRPr lang="en-US"/>
          </a:p>
        </p:txBody>
      </p:sp>
      <p:sp>
        <p:nvSpPr>
          <p:cNvPr id="6" name="Footer Placeholder 5"/>
          <p:cNvSpPr>
            <a:spLocks noGrp="1"/>
          </p:cNvSpPr>
          <p:nvPr>
            <p:ph type="ftr" sz="quarter" idx="11"/>
          </p:nvPr>
        </p:nvSpPr>
        <p:spPr>
          <a:xfrm>
            <a:off x="3124200" y="6274339"/>
            <a:ext cx="2895600" cy="200483"/>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E93B48B0-C8F5-DA43-8D5C-0B21366E2A09}" type="slidenum">
              <a:rPr lang="en-US" smtClean="0"/>
              <a:pPr/>
              <a:t>‹#›</a:t>
            </a:fld>
            <a:endParaRPr lang="en-US"/>
          </a:p>
        </p:txBody>
      </p:sp>
      <p:sp>
        <p:nvSpPr>
          <p:cNvPr id="9" name="Text Placeholder 8"/>
          <p:cNvSpPr>
            <a:spLocks noGrp="1"/>
          </p:cNvSpPr>
          <p:nvPr>
            <p:ph type="body" sz="quarter" idx="13"/>
          </p:nvPr>
        </p:nvSpPr>
        <p:spPr>
          <a:xfrm>
            <a:off x="457200" y="1183879"/>
            <a:ext cx="4114800" cy="50831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Graident.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108717" y="0"/>
            <a:ext cx="4035283" cy="6473521"/>
          </a:xfrm>
          <a:prstGeom prst="rect">
            <a:avLst/>
          </a:prstGeom>
        </p:spPr>
      </p:pic>
      <p:pic>
        <p:nvPicPr>
          <p:cNvPr id="13" name="Picture 12" descr="red bar.pn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093478" y="3429000"/>
            <a:ext cx="30478" cy="2755208"/>
          </a:xfrm>
          <a:prstGeom prst="rect">
            <a:avLst/>
          </a:prstGeom>
        </p:spPr>
      </p:pic>
    </p:spTree>
    <p:extLst>
      <p:ext uri="{BB962C8B-B14F-4D97-AF65-F5344CB8AC3E}">
        <p14:creationId xmlns:p14="http://schemas.microsoft.com/office/powerpoint/2010/main" xmlns="" val="337482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30CB150C-DA8B-4189-8144-E828F8278DED}"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F263B3EA-5F60-417A-AC4C-FC9CE52AA345}"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02825934-7E84-4EBE-AD73-9FB5CABEC386}"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033184CC-D936-44F9-960F-C520F844C57B}"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FE059012-19CA-410C-B79D-2496CB393771}" type="slidenum">
              <a:rPr lang="en-US"/>
              <a:pPr>
                <a:defRPr/>
              </a:pPr>
              <a:t>‹#›</a:t>
            </a:fld>
            <a:endParaRPr lang="en-US"/>
          </a:p>
        </p:txBody>
      </p:sp>
      <p:sp>
        <p:nvSpPr>
          <p:cNvPr id="5"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D453F17D-82D7-4683-A3B5-15CA73F7FAEE}" type="slidenum">
              <a:rPr lang="en-US"/>
              <a:pPr>
                <a:defRPr/>
              </a:pPr>
              <a:t>‹#›</a:t>
            </a:fld>
            <a:endParaRPr lang="en-US"/>
          </a:p>
        </p:txBody>
      </p:sp>
      <p:sp>
        <p:nvSpPr>
          <p:cNvPr id="4"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E5A7C44-A7E9-43F7-A6B9-108289BCB5A8}"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C24F4143-3A18-453E-AD84-CB5450ECC594}"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754"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02755"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5137A155-1BB9-4172-B709-D6445F9B37C5}" type="slidenum">
              <a:rPr lang="en-US"/>
              <a:pPr>
                <a:defRPr/>
              </a:pPr>
              <a:t>‹#›</a:t>
            </a:fld>
            <a:endParaRPr lang="en-US"/>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202758"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202759"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202760"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202761"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202762"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202763"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202764"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202765"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2766"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endParaRPr lang="en-US"/>
          </a:p>
        </p:txBody>
      </p:sp>
      <p:sp>
        <p:nvSpPr>
          <p:cNvPr id="202767"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742"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3" r:id="rId12"/>
    <p:sldLayoutId id="2147483744"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mailto:gclemons@lanl.gov"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chart" Target="../charts/chart3.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fbo.gov/" TargetMode="External"/><Relationship Id="rId3" Type="http://schemas.openxmlformats.org/officeDocument/2006/relationships/hyperlink" Target="http://upfprocurement@y12.doe.gov/" TargetMode="External"/><Relationship Id="rId7" Type="http://schemas.openxmlformats.org/officeDocument/2006/relationships/hyperlink" Target="http://www.y12.doe.gov/"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mailto:heltonrs1@y12.doe.gov" TargetMode="External"/><Relationship Id="rId5" Type="http://schemas.openxmlformats.org/officeDocument/2006/relationships/hyperlink" Target="http://www.supplier.bechtel.com/" TargetMode="External"/><Relationship Id="rId4" Type="http://schemas.openxmlformats.org/officeDocument/2006/relationships/hyperlink" Target="mailto:najmolame@y12.doe.gov" TargetMode="External"/><Relationship Id="rId9" Type="http://schemas.openxmlformats.org/officeDocument/2006/relationships/hyperlink" Target="mailto:copelandl@y12.doe.gov"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nnsa.energy.gov/aboutus/ourprograms/defenseprograms/securetransporta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ggonzales@doeal.gov"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gary.lyttek@nnsa.doe.gov"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wmf"/><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gif"/><Relationship Id="rId5" Type="http://schemas.openxmlformats.org/officeDocument/2006/relationships/hyperlink" Target="http://commons.wikimedia.org/wiki/File:US-NationalNuclearSecurityAdmin-Logo.svg" TargetMode="External"/><Relationship Id="rId10" Type="http://schemas.openxmlformats.org/officeDocument/2006/relationships/image" Target="../media/image11.jpeg"/><Relationship Id="rId4" Type="http://schemas.openxmlformats.org/officeDocument/2006/relationships/image" Target="../media/image6.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commons.wikimedia.org/wiki/File:US-NationalNuclearSecurityAdmin-Logo.sv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2057400"/>
            <a:ext cx="8229600" cy="1828800"/>
          </a:xfrm>
        </p:spPr>
        <p:txBody>
          <a:bodyPr/>
          <a:lstStyle/>
          <a:p>
            <a:pPr eaLnBrk="1" hangingPunct="1">
              <a:defRPr/>
            </a:pPr>
            <a:r>
              <a:rPr lang="en-US" sz="6600" dirty="0" smtClean="0">
                <a:latin typeface="Berlin Sans FB Demi" pitchFamily="34" charset="0"/>
              </a:rPr>
              <a:t/>
            </a:r>
            <a:br>
              <a:rPr lang="en-US" sz="6600" dirty="0" smtClean="0">
                <a:latin typeface="Berlin Sans FB Demi" pitchFamily="34" charset="0"/>
              </a:rPr>
            </a:br>
            <a:r>
              <a:rPr lang="en-US" sz="4800" dirty="0" smtClean="0">
                <a:latin typeface="Berlin Sans FB Demi" pitchFamily="34" charset="0"/>
              </a:rPr>
              <a:t>Doing Business with the  </a:t>
            </a:r>
            <a:br>
              <a:rPr lang="en-US" sz="4800" dirty="0" smtClean="0">
                <a:latin typeface="Berlin Sans FB Demi" pitchFamily="34" charset="0"/>
              </a:rPr>
            </a:br>
            <a:r>
              <a:rPr lang="en-US" sz="4800" dirty="0" smtClean="0">
                <a:latin typeface="Berlin Sans FB Demi" pitchFamily="34" charset="0"/>
              </a:rPr>
              <a:t>National Nuclear Security Administration</a:t>
            </a:r>
          </a:p>
        </p:txBody>
      </p:sp>
      <p:sp>
        <p:nvSpPr>
          <p:cNvPr id="2051" name="Rectangle 3"/>
          <p:cNvSpPr>
            <a:spLocks noGrp="1" noChangeArrowheads="1"/>
          </p:cNvSpPr>
          <p:nvPr>
            <p:ph type="subTitle" idx="1"/>
          </p:nvPr>
        </p:nvSpPr>
        <p:spPr>
          <a:xfrm>
            <a:off x="457200" y="5105400"/>
            <a:ext cx="8305800" cy="762000"/>
          </a:xfrm>
        </p:spPr>
        <p:txBody>
          <a:bodyPr/>
          <a:lstStyle/>
          <a:p>
            <a:pPr eaLnBrk="1" hangingPunct="1">
              <a:defRPr/>
            </a:pPr>
            <a:r>
              <a:rPr lang="en-US" sz="2000" dirty="0" smtClean="0">
                <a:latin typeface="Berlin Sans FB Demi" pitchFamily="34" charset="0"/>
              </a:rPr>
              <a:t>Barbara Stearrett, Director, Office of Acquisition Management</a:t>
            </a:r>
          </a:p>
          <a:p>
            <a:pPr eaLnBrk="1" hangingPunct="1">
              <a:defRPr/>
            </a:pPr>
            <a:r>
              <a:rPr lang="en-US" sz="1800" dirty="0" smtClean="0">
                <a:latin typeface="Berlin Sans FB Demi" pitchFamily="34" charset="0"/>
              </a:rPr>
              <a:t>Gary  Lyttek, NNSA Business Source Manager</a:t>
            </a:r>
          </a:p>
        </p:txBody>
      </p:sp>
      <p:pic>
        <p:nvPicPr>
          <p:cNvPr id="3076" name="Picture 4" descr="NNSA_LOGO"/>
          <p:cNvPicPr>
            <a:picLocks noChangeAspect="1" noChangeArrowheads="1"/>
          </p:cNvPicPr>
          <p:nvPr/>
        </p:nvPicPr>
        <p:blipFill>
          <a:blip r:embed="rId3" cstate="print"/>
          <a:srcRect/>
          <a:stretch>
            <a:fillRect/>
          </a:stretch>
        </p:blipFill>
        <p:spPr bwMode="auto">
          <a:xfrm>
            <a:off x="3276600" y="1219200"/>
            <a:ext cx="2667000" cy="738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D453F17D-82D7-4683-A3B5-15CA73F7FAEE}" type="slidenum">
              <a:rPr lang="en-US" smtClean="0"/>
              <a:pPr>
                <a:defRPr/>
              </a:pPr>
              <a:t>10</a:t>
            </a:fld>
            <a:endParaRPr lang="en-US"/>
          </a:p>
        </p:txBody>
      </p:sp>
      <p:sp>
        <p:nvSpPr>
          <p:cNvPr id="3" name="Rectangle 2"/>
          <p:cNvSpPr txBox="1">
            <a:spLocks noChangeArrowheads="1"/>
          </p:cNvSpPr>
          <p:nvPr/>
        </p:nvSpPr>
        <p:spPr>
          <a:xfrm>
            <a:off x="304800" y="0"/>
            <a:ext cx="8229600" cy="1055687"/>
          </a:xfrm>
          <a:prstGeom prst="rect">
            <a:avLst/>
          </a:prstGeom>
          <a:noFill/>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t>NNSA Site Funding Estimates</a:t>
            </a:r>
            <a:br>
              <a:rPr kumimoji="0" 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br>
            <a:r>
              <a:rPr kumimoji="0" 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t>FY 2014 Congressional Budget</a:t>
            </a:r>
            <a:br>
              <a:rPr kumimoji="0" lang="en-US" sz="36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br>
            <a:r>
              <a:rPr kumimoji="0" lang="en-US" sz="12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t>($ in</a:t>
            </a:r>
            <a:r>
              <a:rPr kumimoji="0" lang="en-US" sz="1200" b="1" i="0" u="none" strike="noStrike" kern="0" cap="none" spc="0" normalizeH="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t> millions</a:t>
            </a:r>
            <a:r>
              <a:rPr kumimoji="0" lang="en-US" sz="1200" b="1" i="0" u="none" strike="noStrike" kern="0" cap="none" spc="0" normalizeH="0" baseline="0" noProof="0" dirty="0" smtClean="0">
                <a:ln>
                  <a:noFill/>
                </a:ln>
                <a:solidFill>
                  <a:schemeClr val="tx2"/>
                </a:solidFill>
                <a:effectLst>
                  <a:outerShdw blurRad="38100" dist="38100" dir="2700000" algn="tl">
                    <a:srgbClr val="C0C0C0"/>
                  </a:outerShdw>
                </a:effectLst>
                <a:uLnTx/>
                <a:uFillTx/>
                <a:latin typeface="Berlin Sans FB Demi" pitchFamily="34" charset="0"/>
                <a:ea typeface="+mj-ea"/>
                <a:cs typeface="+mj-cs"/>
              </a:rPr>
              <a:t>)</a:t>
            </a:r>
            <a:endParaRPr kumimoji="0" lang="en-US" sz="1200" b="1" i="0" u="none" strike="noStrike" kern="0" cap="none" spc="0" normalizeH="0" baseline="0" noProof="0" dirty="0">
              <a:ln>
                <a:noFill/>
              </a:ln>
              <a:solidFill>
                <a:schemeClr val="tx2"/>
              </a:solidFill>
              <a:effectLst>
                <a:outerShdw blurRad="38100" dist="38100" dir="2700000" algn="tl">
                  <a:srgbClr val="C0C0C0"/>
                </a:outerShdw>
              </a:effectLst>
              <a:uLnTx/>
              <a:uFillTx/>
              <a:latin typeface="Berlin Sans FB Demi" pitchFamily="34" charset="0"/>
              <a:ea typeface="+mj-ea"/>
              <a:cs typeface="+mj-cs"/>
            </a:endParaRPr>
          </a:p>
        </p:txBody>
      </p:sp>
      <p:graphicFrame>
        <p:nvGraphicFramePr>
          <p:cNvPr id="4" name="Group 76"/>
          <p:cNvGraphicFramePr>
            <a:graphicFrameLocks/>
          </p:cNvGraphicFramePr>
          <p:nvPr/>
        </p:nvGraphicFramePr>
        <p:xfrm>
          <a:off x="381000" y="1828800"/>
          <a:ext cx="8148638" cy="4646614"/>
        </p:xfrm>
        <a:graphic>
          <a:graphicData uri="http://schemas.openxmlformats.org/drawingml/2006/table">
            <a:tbl>
              <a:tblPr/>
              <a:tblGrid>
                <a:gridCol w="3898900"/>
                <a:gridCol w="849313"/>
                <a:gridCol w="850900"/>
                <a:gridCol w="849312"/>
                <a:gridCol w="849313"/>
                <a:gridCol w="850900"/>
              </a:tblGrid>
              <a:tr h="64452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rPr>
                        <a:t>Site</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FY 2012</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Current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FY 2013 </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CR</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FY 2014 </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Request</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Change</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Change</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r>
              <a:tr h="498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Los Alamos National Laboratory</a:t>
                      </a:r>
                      <a:endParaRPr kumimoji="0" lang="en-US" sz="1200" b="1" i="0" u="none" strike="noStrike" cap="none" normalizeH="0" baseline="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1,668.4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1,489.5</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1633.5</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+144.0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+9.7</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Lawrence Livermore National Laboratory</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1,213.7</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1,088.1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1,085.0</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-3.1</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-0.3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00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Sandia National Laboratories</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1,473.7</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1,648.9</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1,670.1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+21.2</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00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Nevada National Security Site</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311.3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323.6</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353.7</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+30.1</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+9.3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006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Kansas City Plant</a:t>
                      </a:r>
                      <a:endParaRPr kumimoji="0" lang="en-US" sz="1200" b="1" i="0" u="none" strike="noStrike" cap="none" normalizeH="0" baseline="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500.0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535.2</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579.0</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+43.8</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+8.2</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Y-12 National Security Complex</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1,027.7</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1,160.1</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1,194.3</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+34.2</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+3.0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650">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Pantex Plant</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631.1</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590.6</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604.1</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+13.5</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+2.3</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8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Savannah River Site </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821.0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862.7</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681.4</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cs typeface="Arial" charset="0"/>
                        </a:rPr>
                        <a:t>-181.3</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-21.0</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Oval 77"/>
          <p:cNvSpPr>
            <a:spLocks noChangeArrowheads="1"/>
          </p:cNvSpPr>
          <p:nvPr/>
        </p:nvSpPr>
        <p:spPr bwMode="auto">
          <a:xfrm>
            <a:off x="7848600" y="2514600"/>
            <a:ext cx="838200" cy="644525"/>
          </a:xfrm>
          <a:prstGeom prst="ellipse">
            <a:avLst/>
          </a:prstGeom>
          <a:noFill/>
          <a:ln w="25400">
            <a:solidFill>
              <a:srgbClr val="00FF00"/>
            </a:solidFill>
            <a:round/>
            <a:headEnd/>
            <a:tailEnd/>
          </a:ln>
          <a:effectLst/>
        </p:spPr>
        <p:txBody>
          <a:bodyPr wrap="none" anchor="ctr"/>
          <a:lstStyle/>
          <a:p>
            <a:endParaRPr lang="en-US"/>
          </a:p>
        </p:txBody>
      </p:sp>
      <p:sp>
        <p:nvSpPr>
          <p:cNvPr id="6" name="Oval 78"/>
          <p:cNvSpPr>
            <a:spLocks noChangeArrowheads="1"/>
          </p:cNvSpPr>
          <p:nvPr/>
        </p:nvSpPr>
        <p:spPr bwMode="auto">
          <a:xfrm>
            <a:off x="7772400" y="5943600"/>
            <a:ext cx="838200" cy="644525"/>
          </a:xfrm>
          <a:prstGeom prst="ellipse">
            <a:avLst/>
          </a:prstGeom>
          <a:noFill/>
          <a:ln w="25400">
            <a:solidFill>
              <a:srgbClr val="00FF00"/>
            </a:solidFill>
            <a:round/>
            <a:headEnd/>
            <a:tailEnd/>
          </a:ln>
          <a:effectLst/>
        </p:spPr>
        <p:txBody>
          <a:bodyPr wrap="none" anchor="ctr"/>
          <a:lstStyle/>
          <a:p>
            <a:endParaRPr lang="en-US"/>
          </a:p>
        </p:txBody>
      </p:sp>
      <p:sp>
        <p:nvSpPr>
          <p:cNvPr id="7" name="Oval 79"/>
          <p:cNvSpPr>
            <a:spLocks noChangeArrowheads="1"/>
          </p:cNvSpPr>
          <p:nvPr/>
        </p:nvSpPr>
        <p:spPr bwMode="auto">
          <a:xfrm>
            <a:off x="6934200" y="5943600"/>
            <a:ext cx="838200" cy="644525"/>
          </a:xfrm>
          <a:prstGeom prst="ellipse">
            <a:avLst/>
          </a:prstGeom>
          <a:noFill/>
          <a:ln w="25400">
            <a:solidFill>
              <a:srgbClr val="00FF00"/>
            </a:solidFill>
            <a:round/>
            <a:headEnd/>
            <a:tailEnd/>
          </a:ln>
          <a:effectLst/>
        </p:spPr>
        <p:txBody>
          <a:bodyPr wrap="none" anchor="ctr"/>
          <a:lstStyle/>
          <a:p>
            <a:endParaRPr lang="en-US"/>
          </a:p>
        </p:txBody>
      </p:sp>
      <p:sp>
        <p:nvSpPr>
          <p:cNvPr id="8" name="Oval 80"/>
          <p:cNvSpPr>
            <a:spLocks noChangeArrowheads="1"/>
          </p:cNvSpPr>
          <p:nvPr/>
        </p:nvSpPr>
        <p:spPr bwMode="auto">
          <a:xfrm>
            <a:off x="6934200" y="2514600"/>
            <a:ext cx="838200" cy="644525"/>
          </a:xfrm>
          <a:prstGeom prst="ellipse">
            <a:avLst/>
          </a:prstGeom>
          <a:noFill/>
          <a:ln w="25400">
            <a:solidFill>
              <a:srgbClr val="00FF00"/>
            </a:solidFill>
            <a:round/>
            <a:headEnd/>
            <a:tailEnd/>
          </a:ln>
          <a:effectLst/>
        </p:spPr>
        <p:txBody>
          <a:bodyPr wrap="none" anchor="ctr"/>
          <a:lstStyle/>
          <a:p>
            <a:endParaRPr lang="en-US"/>
          </a:p>
        </p:txBody>
      </p:sp>
      <p:cxnSp>
        <p:nvCxnSpPr>
          <p:cNvPr id="9" name="Straight Connector 8"/>
          <p:cNvCxnSpPr/>
          <p:nvPr/>
        </p:nvCxnSpPr>
        <p:spPr>
          <a:xfrm>
            <a:off x="371475" y="14478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11</a:t>
            </a:fld>
            <a:endParaRPr lang="en-US"/>
          </a:p>
        </p:txBody>
      </p:sp>
      <p:sp>
        <p:nvSpPr>
          <p:cNvPr id="5" name="Title 4"/>
          <p:cNvSpPr txBox="1">
            <a:spLocks noGrp="1"/>
          </p:cNvSpPr>
          <p:nvPr>
            <p:ph type="title"/>
          </p:nvPr>
        </p:nvSpPr>
        <p:spPr>
          <a:xfrm>
            <a:off x="-2669726" y="663714"/>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dirty="0" smtClean="0">
                <a:latin typeface="Berlin Sans FB Demi" pitchFamily="34" charset="0"/>
              </a:rPr>
              <a:t>NNSA  &amp; Small Business</a:t>
            </a:r>
            <a:br>
              <a:rPr lang="en-US" dirty="0" smtClean="0">
                <a:latin typeface="Berlin Sans FB Demi" pitchFamily="34" charset="0"/>
              </a:rPr>
            </a:br>
            <a:endParaRPr lang="en-US" dirty="0" smtClean="0">
              <a:latin typeface="Berlin Sans FB Demi" pitchFamily="34" charset="0"/>
            </a:endParaRPr>
          </a:p>
        </p:txBody>
      </p:sp>
      <p:sp>
        <p:nvSpPr>
          <p:cNvPr id="6" name="Content Placeholder 2"/>
          <p:cNvSpPr>
            <a:spLocks noGrp="1"/>
          </p:cNvSpPr>
          <p:nvPr>
            <p:ph idx="1"/>
          </p:nvPr>
        </p:nvSpPr>
        <p:spPr>
          <a:xfrm>
            <a:off x="457200" y="1219200"/>
            <a:ext cx="8534400" cy="5257800"/>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buFont typeface="Wingdings" pitchFamily="2" charset="2"/>
              <a:buNone/>
              <a:defRPr/>
            </a:pPr>
            <a:r>
              <a:rPr lang="en-US" b="1" u="sng" dirty="0" smtClean="0">
                <a:latin typeface="Berlin Sans FB Demi" pitchFamily="34" charset="0"/>
              </a:rPr>
              <a:t>Policies:</a:t>
            </a:r>
          </a:p>
          <a:p>
            <a:pPr lvl="0"/>
            <a:r>
              <a:rPr lang="en-US" sz="2200" dirty="0" smtClean="0">
                <a:latin typeface="Berlin Sans FB Demi" pitchFamily="34" charset="0"/>
              </a:rPr>
              <a:t>NNSA is committed to providing maximum practicable contracting opportunities to small businesses for goods and services needed to support program and mission accomplishment.  </a:t>
            </a:r>
          </a:p>
          <a:p>
            <a:pPr lvl="0"/>
            <a:r>
              <a:rPr lang="en-US" sz="2200" dirty="0" smtClean="0">
                <a:latin typeface="Berlin Sans FB Demi" pitchFamily="34" charset="0"/>
              </a:rPr>
              <a:t>All non-Management &amp; Operating (M&amp;O) contract actions, </a:t>
            </a:r>
            <a:r>
              <a:rPr lang="en-US" sz="2200" b="1" u="sng" dirty="0" smtClean="0">
                <a:latin typeface="Berlin Sans FB Demi" pitchFamily="34" charset="0"/>
              </a:rPr>
              <a:t>shall be reserved for small businesses</a:t>
            </a:r>
            <a:r>
              <a:rPr lang="en-US" sz="2200" dirty="0" smtClean="0">
                <a:latin typeface="Berlin Sans FB Demi" pitchFamily="34" charset="0"/>
              </a:rPr>
              <a:t>.  Non-M&amp;O contract awards to large businesses require an approved Small Business Waiver</a:t>
            </a:r>
          </a:p>
          <a:p>
            <a:pPr lvl="0">
              <a:buNone/>
            </a:pPr>
            <a:r>
              <a:rPr lang="en-US" b="1" u="sng" dirty="0" smtClean="0">
                <a:latin typeface="Berlin Sans FB Demi" pitchFamily="34" charset="0"/>
              </a:rPr>
              <a:t>Practices</a:t>
            </a:r>
            <a:r>
              <a:rPr lang="en-US" dirty="0" smtClean="0">
                <a:latin typeface="Berlin Sans FB Demi" pitchFamily="34" charset="0"/>
              </a:rPr>
              <a:t>:</a:t>
            </a:r>
          </a:p>
          <a:p>
            <a:r>
              <a:rPr lang="en-US" sz="2400" dirty="0" smtClean="0">
                <a:latin typeface="Berlin Sans FB Demi" pitchFamily="34" charset="0"/>
              </a:rPr>
              <a:t>Senior Management Small Business Goals</a:t>
            </a:r>
          </a:p>
          <a:p>
            <a:pPr lvl="1"/>
            <a:r>
              <a:rPr lang="en-US" sz="2000" dirty="0" smtClean="0">
                <a:latin typeface="Berlin Sans FB Demi" pitchFamily="34" charset="0"/>
              </a:rPr>
              <a:t>Negotiated Annually/Adding to Performance Standards</a:t>
            </a:r>
          </a:p>
          <a:p>
            <a:r>
              <a:rPr lang="en-US" sz="2400" dirty="0" smtClean="0">
                <a:latin typeface="Berlin Sans FB Demi" pitchFamily="34" charset="0"/>
              </a:rPr>
              <a:t>SBA Partnership – Review new actions over $150K</a:t>
            </a:r>
          </a:p>
          <a:p>
            <a:r>
              <a:rPr lang="en-US" sz="2400" dirty="0" smtClean="0">
                <a:latin typeface="Berlin Sans FB Demi" pitchFamily="34" charset="0"/>
              </a:rPr>
              <a:t>Small Business Waivers - $150K &amp; $3M</a:t>
            </a:r>
          </a:p>
          <a:p>
            <a:endParaRPr lang="en-US" sz="2400" dirty="0" smtClean="0">
              <a:latin typeface="Berlin Sans FB Demi" pitchFamily="34" charset="0"/>
            </a:endParaRPr>
          </a:p>
          <a:p>
            <a:endParaRPr lang="en-US" sz="2400" dirty="0" smtClean="0"/>
          </a:p>
        </p:txBody>
      </p:sp>
      <p:sp>
        <p:nvSpPr>
          <p:cNvPr id="7" name="TextBox 6"/>
          <p:cNvSpPr txBox="1"/>
          <p:nvPr/>
        </p:nvSpPr>
        <p:spPr>
          <a:xfrm>
            <a:off x="124261" y="6504801"/>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12</a:t>
            </a:fld>
            <a:endParaRPr lang="en-US"/>
          </a:p>
        </p:txBody>
      </p:sp>
      <p:sp>
        <p:nvSpPr>
          <p:cNvPr id="5" name="Title 4"/>
          <p:cNvSpPr txBox="1">
            <a:spLocks noGrp="1"/>
          </p:cNvSpPr>
          <p:nvPr>
            <p:ph type="title"/>
          </p:nvPr>
        </p:nvSpPr>
        <p:spPr>
          <a:xfrm>
            <a:off x="-2669726" y="3810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NNSA  &amp; Small Business</a:t>
            </a:r>
            <a:br>
              <a:rPr lang="en-US" sz="4000" dirty="0" smtClean="0">
                <a:latin typeface="Berlin Sans FB Demi" pitchFamily="34" charset="0"/>
              </a:rPr>
            </a:br>
            <a:endParaRPr lang="en-US" sz="1800" dirty="0" smtClean="0">
              <a:latin typeface="Berlin Sans FB Demi" pitchFamily="34" charset="0"/>
            </a:endParaRPr>
          </a:p>
        </p:txBody>
      </p:sp>
      <p:sp>
        <p:nvSpPr>
          <p:cNvPr id="6" name="Content Placeholder 2"/>
          <p:cNvSpPr>
            <a:spLocks noGrp="1"/>
          </p:cNvSpPr>
          <p:nvPr>
            <p:ph idx="1"/>
          </p:nvPr>
        </p:nvSpPr>
        <p:spPr>
          <a:xfrm>
            <a:off x="457200" y="1295400"/>
            <a:ext cx="8534400" cy="5334000"/>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buFont typeface="Wingdings" pitchFamily="2" charset="2"/>
              <a:buNone/>
              <a:defRPr/>
            </a:pPr>
            <a:r>
              <a:rPr lang="en-US" b="1" u="sng" dirty="0" smtClean="0">
                <a:latin typeface="Berlin Sans FB Demi" pitchFamily="34" charset="0"/>
              </a:rPr>
              <a:t>FY’13 Results:</a:t>
            </a:r>
          </a:p>
          <a:p>
            <a:pPr lvl="0"/>
            <a:r>
              <a:rPr lang="en-US" sz="2400" dirty="0" smtClean="0">
                <a:latin typeface="Berlin Sans FB Demi" pitchFamily="34" charset="0"/>
              </a:rPr>
              <a:t>76 percent of new awards – Small Business</a:t>
            </a:r>
          </a:p>
          <a:p>
            <a:pPr lvl="0"/>
            <a:r>
              <a:rPr lang="en-US" sz="2400" dirty="0" smtClean="0">
                <a:latin typeface="Berlin Sans FB Demi" pitchFamily="34" charset="0"/>
              </a:rPr>
              <a:t>New Blanket Purchase Agreements </a:t>
            </a:r>
          </a:p>
          <a:p>
            <a:pPr lvl="1"/>
            <a:r>
              <a:rPr lang="en-US" sz="2000" dirty="0" smtClean="0">
                <a:latin typeface="Berlin Sans FB Demi" pitchFamily="34" charset="0"/>
              </a:rPr>
              <a:t>Technical &amp; Engineering (Est. Usage: $300M)</a:t>
            </a:r>
          </a:p>
          <a:p>
            <a:pPr lvl="2"/>
            <a:r>
              <a:rPr lang="en-US" sz="1600" dirty="0" smtClean="0">
                <a:latin typeface="Berlin Sans FB Demi" pitchFamily="34" charset="0"/>
              </a:rPr>
              <a:t>Eight Small business-led Teams</a:t>
            </a:r>
          </a:p>
          <a:p>
            <a:pPr lvl="2"/>
            <a:r>
              <a:rPr lang="en-US" sz="1600" dirty="0" smtClean="0">
                <a:latin typeface="Berlin Sans FB Demi" pitchFamily="34" charset="0"/>
              </a:rPr>
              <a:t>Fifty-one team members</a:t>
            </a:r>
          </a:p>
          <a:p>
            <a:pPr lvl="2"/>
            <a:r>
              <a:rPr lang="en-US" sz="1600" dirty="0" smtClean="0">
                <a:latin typeface="Berlin Sans FB Demi" pitchFamily="34" charset="0"/>
              </a:rPr>
              <a:t>Privity of Contract: Any team member can be a Task Lead</a:t>
            </a:r>
          </a:p>
          <a:p>
            <a:pPr lvl="2"/>
            <a:r>
              <a:rPr lang="en-US" sz="1600" dirty="0" smtClean="0">
                <a:latin typeface="Berlin Sans FB Demi" pitchFamily="34" charset="0"/>
              </a:rPr>
              <a:t>Direct Government Past Performance</a:t>
            </a:r>
          </a:p>
          <a:p>
            <a:pPr lvl="2"/>
            <a:r>
              <a:rPr lang="en-US" sz="1600" dirty="0" smtClean="0">
                <a:latin typeface="Berlin Sans FB Demi" pitchFamily="34" charset="0"/>
              </a:rPr>
              <a:t>1</a:t>
            </a:r>
            <a:r>
              <a:rPr lang="en-US" sz="1600" baseline="30000" dirty="0" smtClean="0">
                <a:latin typeface="Berlin Sans FB Demi" pitchFamily="34" charset="0"/>
              </a:rPr>
              <a:t>st </a:t>
            </a:r>
            <a:r>
              <a:rPr lang="en-US" sz="1600" dirty="0" smtClean="0">
                <a:latin typeface="Berlin Sans FB Demi" pitchFamily="34" charset="0"/>
              </a:rPr>
              <a:t>Year-end Estimate: 26 Orders valued @ $105M</a:t>
            </a:r>
          </a:p>
          <a:p>
            <a:pPr lvl="1"/>
            <a:r>
              <a:rPr lang="en-US" sz="2000" dirty="0" smtClean="0">
                <a:latin typeface="Berlin Sans FB Demi" pitchFamily="34" charset="0"/>
              </a:rPr>
              <a:t>Administrative (Est. Usage: $150M)</a:t>
            </a:r>
          </a:p>
          <a:p>
            <a:pPr lvl="2"/>
            <a:r>
              <a:rPr lang="en-US" sz="1600" dirty="0" smtClean="0">
                <a:latin typeface="Berlin Sans FB Demi" pitchFamily="34" charset="0"/>
              </a:rPr>
              <a:t>Forecasted award date:  Within 30 days </a:t>
            </a:r>
          </a:p>
          <a:p>
            <a:pPr lvl="2"/>
            <a:r>
              <a:rPr lang="en-US" sz="1600" dirty="0" smtClean="0">
                <a:latin typeface="Berlin Sans FB Demi" pitchFamily="34" charset="0"/>
              </a:rPr>
              <a:t>Full Small Business Set-aside – estimated five or more teams</a:t>
            </a:r>
          </a:p>
          <a:p>
            <a:pPr lvl="2"/>
            <a:r>
              <a:rPr lang="en-US" sz="1600" dirty="0" smtClean="0">
                <a:latin typeface="Berlin Sans FB Demi" pitchFamily="34" charset="0"/>
              </a:rPr>
              <a:t>Dozens of team members</a:t>
            </a:r>
          </a:p>
          <a:p>
            <a:r>
              <a:rPr lang="en-US" sz="2400" u="sng" dirty="0" smtClean="0">
                <a:latin typeface="Berlin Sans FB Demi" pitchFamily="34" charset="0"/>
              </a:rPr>
              <a:t>Over $1.7 billion in Small Business Obligations!</a:t>
            </a:r>
          </a:p>
          <a:p>
            <a:pPr lvl="1"/>
            <a:endParaRPr lang="en-US" sz="1600" dirty="0" smtClean="0">
              <a:latin typeface="Berlin Sans FB Demi" pitchFamily="34" charset="0"/>
            </a:endParaRPr>
          </a:p>
          <a:p>
            <a:pPr>
              <a:buNone/>
            </a:pPr>
            <a:endParaRPr lang="en-US" sz="2400" dirty="0" smtClean="0">
              <a:latin typeface="Berlin Sans FB Demi" pitchFamily="34" charset="0"/>
            </a:endParaRPr>
          </a:p>
          <a:p>
            <a:endParaRPr lang="en-US" sz="2400" dirty="0" smtClean="0"/>
          </a:p>
        </p:txBody>
      </p:sp>
      <p:sp>
        <p:nvSpPr>
          <p:cNvPr id="7" name="TextBox 6"/>
          <p:cNvSpPr txBox="1"/>
          <p:nvPr/>
        </p:nvSpPr>
        <p:spPr>
          <a:xfrm>
            <a:off x="124261" y="6504801"/>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Berlin Sans FB Demi" pitchFamily="34" charset="0"/>
              </a:rPr>
              <a:t>What’s Next?</a:t>
            </a:r>
          </a:p>
        </p:txBody>
      </p:sp>
      <p:sp>
        <p:nvSpPr>
          <p:cNvPr id="3" name="Content Placeholder 2"/>
          <p:cNvSpPr>
            <a:spLocks noGrp="1"/>
          </p:cNvSpPr>
          <p:nvPr>
            <p:ph idx="1"/>
          </p:nvPr>
        </p:nvSpPr>
        <p:spPr>
          <a:xfrm>
            <a:off x="457200" y="1600200"/>
            <a:ext cx="6781800" cy="4525963"/>
          </a:xfrm>
        </p:spPr>
        <p:txBody>
          <a:bodyPr/>
          <a:lstStyle/>
          <a:p>
            <a:r>
              <a:rPr lang="en-US" sz="3600" u="sng" dirty="0" smtClean="0">
                <a:latin typeface="Berlin Sans FB Demi" pitchFamily="34" charset="0"/>
              </a:rPr>
              <a:t>FY’14 Initiatives</a:t>
            </a:r>
            <a:r>
              <a:rPr lang="en-US" dirty="0" smtClean="0">
                <a:latin typeface="Berlin Sans FB Demi" pitchFamily="34" charset="0"/>
              </a:rPr>
              <a:t>:  </a:t>
            </a:r>
          </a:p>
          <a:p>
            <a:pPr lvl="1"/>
            <a:r>
              <a:rPr lang="en-US" dirty="0" smtClean="0">
                <a:latin typeface="Berlin Sans FB Demi" pitchFamily="34" charset="0"/>
              </a:rPr>
              <a:t>Socio-Economic Set-asides</a:t>
            </a:r>
          </a:p>
          <a:p>
            <a:pPr lvl="2"/>
            <a:r>
              <a:rPr lang="en-US" dirty="0" smtClean="0">
                <a:latin typeface="Berlin Sans FB Demi" pitchFamily="34" charset="0"/>
              </a:rPr>
              <a:t>SDVOSB</a:t>
            </a:r>
          </a:p>
          <a:p>
            <a:pPr lvl="2"/>
            <a:r>
              <a:rPr lang="en-US" dirty="0" smtClean="0">
                <a:latin typeface="Berlin Sans FB Demi" pitchFamily="34" charset="0"/>
              </a:rPr>
              <a:t>HUBZone</a:t>
            </a:r>
          </a:p>
          <a:p>
            <a:pPr lvl="2"/>
            <a:r>
              <a:rPr lang="en-US" dirty="0" smtClean="0">
                <a:latin typeface="Berlin Sans FB Demi" pitchFamily="34" charset="0"/>
              </a:rPr>
              <a:t>WOSB</a:t>
            </a:r>
          </a:p>
          <a:p>
            <a:pPr lvl="2"/>
            <a:r>
              <a:rPr lang="en-US" dirty="0" smtClean="0">
                <a:latin typeface="Berlin Sans FB Demi" pitchFamily="34" charset="0"/>
              </a:rPr>
              <a:t>8(a) Program</a:t>
            </a:r>
          </a:p>
          <a:p>
            <a:pPr lvl="1"/>
            <a:r>
              <a:rPr lang="en-US" dirty="0" smtClean="0">
                <a:latin typeface="Berlin Sans FB Demi" pitchFamily="34" charset="0"/>
              </a:rPr>
              <a:t>Construction Program</a:t>
            </a:r>
          </a:p>
          <a:p>
            <a:pPr lvl="2"/>
            <a:r>
              <a:rPr lang="en-US" dirty="0" smtClean="0">
                <a:latin typeface="Berlin Sans FB Demi" pitchFamily="34" charset="0"/>
              </a:rPr>
              <a:t>GPP vs. Capital Construction</a:t>
            </a:r>
          </a:p>
          <a:p>
            <a:pPr lvl="2"/>
            <a:r>
              <a:rPr lang="en-US" dirty="0" smtClean="0">
                <a:latin typeface="Berlin Sans FB Demi" pitchFamily="34" charset="0"/>
              </a:rPr>
              <a:t>Vendor Base</a:t>
            </a:r>
          </a:p>
          <a:p>
            <a:pPr lvl="2"/>
            <a:r>
              <a:rPr lang="en-US" dirty="0" smtClean="0">
                <a:latin typeface="Berlin Sans FB Demi" pitchFamily="34" charset="0"/>
              </a:rPr>
              <a:t>Bonding</a:t>
            </a:r>
          </a:p>
          <a:p>
            <a:pPr lvl="2"/>
            <a:endParaRPr lang="en-US" dirty="0" smtClean="0">
              <a:latin typeface="Berlin Sans FB Demi" pitchFamily="34" charset="0"/>
            </a:endParaRPr>
          </a:p>
          <a:p>
            <a:pPr lvl="1"/>
            <a:endParaRPr lang="en-US" dirty="0" smtClean="0">
              <a:latin typeface="Berlin Sans FB Demi" pitchFamily="34" charset="0"/>
            </a:endParaRPr>
          </a:p>
          <a:p>
            <a:endParaRPr lang="en-US" dirty="0"/>
          </a:p>
        </p:txBody>
      </p:sp>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13</a:t>
            </a:fld>
            <a:endParaRPr lang="en-US"/>
          </a:p>
        </p:txBody>
      </p:sp>
      <p:cxnSp>
        <p:nvCxnSpPr>
          <p:cNvPr id="5" name="Straight Connector 4"/>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229600" cy="2209800"/>
          </a:xfrm>
        </p:spPr>
        <p:txBody>
          <a:bodyPr/>
          <a:lstStyle/>
          <a:p>
            <a:pPr algn="ctr">
              <a:buNone/>
            </a:pPr>
            <a:r>
              <a:rPr lang="en-US" sz="9600" b="1" dirty="0" smtClean="0">
                <a:solidFill>
                  <a:schemeClr val="tx2"/>
                </a:solidFill>
                <a:latin typeface="Berlin Sans FB Demi" pitchFamily="34" charset="0"/>
                <a:ea typeface="+mj-ea"/>
                <a:cs typeface="+mj-cs"/>
              </a:rPr>
              <a:t>QUESTIONS?</a:t>
            </a:r>
          </a:p>
        </p:txBody>
      </p:sp>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2057400"/>
            <a:ext cx="8229600" cy="1828800"/>
          </a:xfrm>
        </p:spPr>
        <p:txBody>
          <a:bodyPr/>
          <a:lstStyle/>
          <a:p>
            <a:pPr eaLnBrk="1" hangingPunct="1">
              <a:defRPr/>
            </a:pPr>
            <a:r>
              <a:rPr lang="en-US" sz="6600" dirty="0" smtClean="0">
                <a:latin typeface="Berlin Sans FB Demi" pitchFamily="34" charset="0"/>
              </a:rPr>
              <a:t/>
            </a:r>
            <a:br>
              <a:rPr lang="en-US" sz="6600" dirty="0" smtClean="0">
                <a:latin typeface="Berlin Sans FB Demi" pitchFamily="34" charset="0"/>
              </a:rPr>
            </a:br>
            <a:r>
              <a:rPr lang="en-US" sz="4800" dirty="0" smtClean="0">
                <a:latin typeface="Berlin Sans FB Demi" pitchFamily="34" charset="0"/>
              </a:rPr>
              <a:t>Doing Business with the  </a:t>
            </a:r>
            <a:br>
              <a:rPr lang="en-US" sz="4800" dirty="0" smtClean="0">
                <a:latin typeface="Berlin Sans FB Demi" pitchFamily="34" charset="0"/>
              </a:rPr>
            </a:br>
            <a:r>
              <a:rPr lang="en-US" sz="4800" dirty="0" smtClean="0">
                <a:latin typeface="Berlin Sans FB Demi" pitchFamily="34" charset="0"/>
              </a:rPr>
              <a:t>National Nuclear Security Administration</a:t>
            </a:r>
          </a:p>
        </p:txBody>
      </p:sp>
      <p:sp>
        <p:nvSpPr>
          <p:cNvPr id="2051" name="Rectangle 3"/>
          <p:cNvSpPr>
            <a:spLocks noGrp="1" noChangeArrowheads="1"/>
          </p:cNvSpPr>
          <p:nvPr>
            <p:ph type="subTitle" idx="1"/>
          </p:nvPr>
        </p:nvSpPr>
        <p:spPr>
          <a:xfrm>
            <a:off x="457200" y="5105400"/>
            <a:ext cx="8305800" cy="762000"/>
          </a:xfrm>
        </p:spPr>
        <p:txBody>
          <a:bodyPr/>
          <a:lstStyle/>
          <a:p>
            <a:pPr eaLnBrk="1" hangingPunct="1">
              <a:defRPr/>
            </a:pPr>
            <a:r>
              <a:rPr lang="en-US" sz="2000" dirty="0" smtClean="0">
                <a:latin typeface="Berlin Sans FB Demi" pitchFamily="34" charset="0"/>
              </a:rPr>
              <a:t>Barbara Stearrett, Director, Office of Acquisition Management</a:t>
            </a:r>
          </a:p>
          <a:p>
            <a:pPr eaLnBrk="1" hangingPunct="1">
              <a:defRPr/>
            </a:pPr>
            <a:r>
              <a:rPr lang="en-US" sz="1800" dirty="0" smtClean="0">
                <a:latin typeface="Berlin Sans FB Demi" pitchFamily="34" charset="0"/>
              </a:rPr>
              <a:t>Gary  Lyttek, NNSA Business Source Manager</a:t>
            </a:r>
          </a:p>
        </p:txBody>
      </p:sp>
      <p:pic>
        <p:nvPicPr>
          <p:cNvPr id="3076" name="Picture 4" descr="NNSA_LOGO"/>
          <p:cNvPicPr>
            <a:picLocks noChangeAspect="1" noChangeArrowheads="1"/>
          </p:cNvPicPr>
          <p:nvPr/>
        </p:nvPicPr>
        <p:blipFill>
          <a:blip r:embed="rId3" cstate="print"/>
          <a:srcRect/>
          <a:stretch>
            <a:fillRect/>
          </a:stretch>
        </p:blipFill>
        <p:spPr bwMode="auto">
          <a:xfrm>
            <a:off x="3276600" y="1219200"/>
            <a:ext cx="2667000" cy="738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16</a:t>
            </a:fld>
            <a:endParaRPr lang="en-US"/>
          </a:p>
        </p:txBody>
      </p:sp>
      <p:sp>
        <p:nvSpPr>
          <p:cNvPr id="5" name="Title 4"/>
          <p:cNvSpPr txBox="1">
            <a:spLocks noGrp="1"/>
          </p:cNvSpPr>
          <p:nvPr>
            <p:ph type="title"/>
          </p:nvPr>
        </p:nvSpPr>
        <p:spPr>
          <a:xfrm>
            <a:off x="-2669726" y="2286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Upcoming Opportunities </a:t>
            </a:r>
            <a:br>
              <a:rPr lang="en-US" sz="4000" dirty="0" smtClean="0">
                <a:latin typeface="Berlin Sans FB Demi" pitchFamily="34" charset="0"/>
              </a:rPr>
            </a:br>
            <a:r>
              <a:rPr lang="en-US" sz="4000" dirty="0" smtClean="0">
                <a:latin typeface="Berlin Sans FB Demi" pitchFamily="34" charset="0"/>
              </a:rPr>
              <a:t>Los Alamos National Laboratory</a:t>
            </a:r>
            <a:endParaRPr lang="en-US" sz="1800" dirty="0" smtClean="0">
              <a:latin typeface="Berlin Sans FB Demi" pitchFamily="34" charset="0"/>
            </a:endParaRPr>
          </a:p>
        </p:txBody>
      </p:sp>
      <p:sp>
        <p:nvSpPr>
          <p:cNvPr id="6" name="Content Placeholder 2"/>
          <p:cNvSpPr>
            <a:spLocks noGrp="1"/>
          </p:cNvSpPr>
          <p:nvPr>
            <p:ph idx="1"/>
          </p:nvPr>
        </p:nvSpPr>
        <p:spPr>
          <a:xfrm>
            <a:off x="457200" y="1600200"/>
            <a:ext cx="8534400" cy="4876800"/>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buFont typeface="Wingdings" pitchFamily="2" charset="2"/>
              <a:buNone/>
              <a:defRPr/>
            </a:pPr>
            <a:r>
              <a:rPr lang="en-US" sz="2800" dirty="0" smtClean="0">
                <a:latin typeface="Berlin Sans FB Demi" pitchFamily="34" charset="0"/>
              </a:rPr>
              <a:t>Decontamination and demolition work at LANL’s TA-35 &amp; TA-48 sites</a:t>
            </a:r>
          </a:p>
          <a:p>
            <a:pPr eaLnBrk="1" hangingPunct="1">
              <a:lnSpc>
                <a:spcPct val="90000"/>
              </a:lnSpc>
              <a:defRPr/>
            </a:pPr>
            <a:r>
              <a:rPr lang="en-US" sz="1800" dirty="0" smtClean="0">
                <a:latin typeface="Berlin Sans FB Demi" pitchFamily="34" charset="0"/>
              </a:rPr>
              <a:t>NAICS					TBD</a:t>
            </a:r>
          </a:p>
          <a:p>
            <a:pPr eaLnBrk="1" hangingPunct="1">
              <a:lnSpc>
                <a:spcPct val="90000"/>
              </a:lnSpc>
              <a:defRPr/>
            </a:pPr>
            <a:r>
              <a:rPr lang="en-US" sz="1800" dirty="0" smtClean="0">
                <a:latin typeface="Berlin Sans FB Demi" pitchFamily="34" charset="0"/>
              </a:rPr>
              <a:t>Type of Action					Open </a:t>
            </a:r>
          </a:p>
          <a:p>
            <a:pPr eaLnBrk="1" hangingPunct="1">
              <a:lnSpc>
                <a:spcPct val="90000"/>
              </a:lnSpc>
              <a:defRPr/>
            </a:pPr>
            <a:r>
              <a:rPr lang="en-US" sz="1800" dirty="0" smtClean="0">
                <a:latin typeface="Berlin Sans FB Demi" pitchFamily="34" charset="0"/>
              </a:rPr>
              <a:t>Estimated Dollar Range			$230K			</a:t>
            </a:r>
          </a:p>
          <a:p>
            <a:pPr eaLnBrk="1" hangingPunct="1">
              <a:lnSpc>
                <a:spcPct val="90000"/>
              </a:lnSpc>
              <a:defRPr/>
            </a:pPr>
            <a:r>
              <a:rPr lang="en-US" sz="1800" dirty="0" smtClean="0">
                <a:latin typeface="Berlin Sans FB Demi" pitchFamily="34" charset="0"/>
              </a:rPr>
              <a:t>Forecasted RFP Date				TBD</a:t>
            </a:r>
          </a:p>
          <a:p>
            <a:pPr eaLnBrk="1" hangingPunct="1">
              <a:lnSpc>
                <a:spcPct val="90000"/>
              </a:lnSpc>
              <a:buNone/>
              <a:defRPr/>
            </a:pPr>
            <a:r>
              <a:rPr lang="en-US" sz="2400" dirty="0" smtClean="0">
                <a:latin typeface="Berlin Sans FB Demi" pitchFamily="34" charset="0"/>
              </a:rPr>
              <a:t>Storm Water Controls Project to protect LANL’s Firing Site from flooding</a:t>
            </a:r>
          </a:p>
          <a:p>
            <a:pPr eaLnBrk="1" hangingPunct="1">
              <a:lnSpc>
                <a:spcPct val="90000"/>
              </a:lnSpc>
              <a:defRPr/>
            </a:pPr>
            <a:r>
              <a:rPr lang="en-US" sz="1800" dirty="0" smtClean="0">
                <a:latin typeface="Berlin Sans FB Demi" pitchFamily="34" charset="0"/>
              </a:rPr>
              <a:t>NAICS					TBD</a:t>
            </a:r>
          </a:p>
          <a:p>
            <a:pPr eaLnBrk="1" hangingPunct="1">
              <a:lnSpc>
                <a:spcPct val="90000"/>
              </a:lnSpc>
              <a:defRPr/>
            </a:pPr>
            <a:r>
              <a:rPr lang="en-US" sz="1800" dirty="0" smtClean="0">
                <a:latin typeface="Berlin Sans FB Demi" pitchFamily="34" charset="0"/>
              </a:rPr>
              <a:t>Type of Action					Open </a:t>
            </a:r>
          </a:p>
          <a:p>
            <a:pPr eaLnBrk="1" hangingPunct="1">
              <a:lnSpc>
                <a:spcPct val="90000"/>
              </a:lnSpc>
              <a:defRPr/>
            </a:pPr>
            <a:r>
              <a:rPr lang="en-US" sz="1800" dirty="0" smtClean="0">
                <a:latin typeface="Berlin Sans FB Demi" pitchFamily="34" charset="0"/>
              </a:rPr>
              <a:t>Estimated Dollar Range			$1.5M			</a:t>
            </a:r>
          </a:p>
          <a:p>
            <a:pPr eaLnBrk="1" hangingPunct="1">
              <a:lnSpc>
                <a:spcPct val="90000"/>
              </a:lnSpc>
              <a:defRPr/>
            </a:pPr>
            <a:r>
              <a:rPr lang="en-US" sz="1800" dirty="0" smtClean="0">
                <a:latin typeface="Berlin Sans FB Demi" pitchFamily="34" charset="0"/>
              </a:rPr>
              <a:t>Forecasted RFP Date				TBD</a:t>
            </a:r>
          </a:p>
          <a:p>
            <a:pPr eaLnBrk="1" hangingPunct="1">
              <a:lnSpc>
                <a:spcPct val="90000"/>
              </a:lnSpc>
              <a:defRPr/>
            </a:pPr>
            <a:r>
              <a:rPr lang="en-US" sz="2400" dirty="0" smtClean="0">
                <a:latin typeface="Berlin Sans FB Demi" pitchFamily="34" charset="0"/>
              </a:rPr>
              <a:t>Contact Info:  	</a:t>
            </a:r>
            <a:r>
              <a:rPr lang="en-US" sz="1800" dirty="0" smtClean="0">
                <a:latin typeface="Berlin Sans FB Demi" pitchFamily="34" charset="0"/>
              </a:rPr>
              <a:t>Glenn Clemons </a:t>
            </a:r>
          </a:p>
          <a:p>
            <a:pPr eaLnBrk="1" hangingPunct="1">
              <a:lnSpc>
                <a:spcPct val="90000"/>
              </a:lnSpc>
              <a:buNone/>
              <a:defRPr/>
            </a:pPr>
            <a:r>
              <a:rPr lang="en-US" sz="1800" dirty="0" smtClean="0">
                <a:latin typeface="Berlin Sans FB Demi" pitchFamily="34" charset="0"/>
              </a:rPr>
              <a:t>				</a:t>
            </a:r>
            <a:r>
              <a:rPr lang="en-US" sz="1800" dirty="0" smtClean="0">
                <a:latin typeface="Berlin Sans FB Demi" pitchFamily="34" charset="0"/>
                <a:hlinkClick r:id="rId3"/>
              </a:rPr>
              <a:t>gclemons@lanl.gov</a:t>
            </a:r>
            <a:endParaRPr lang="en-US" sz="1800" dirty="0" smtClean="0">
              <a:latin typeface="Berlin Sans FB Demi" pitchFamily="34" charset="0"/>
            </a:endParaRPr>
          </a:p>
          <a:p>
            <a:pPr eaLnBrk="1" hangingPunct="1">
              <a:lnSpc>
                <a:spcPct val="90000"/>
              </a:lnSpc>
              <a:buNone/>
              <a:defRPr/>
            </a:pPr>
            <a:r>
              <a:rPr lang="en-US" sz="1800" dirty="0" smtClean="0">
                <a:latin typeface="Berlin Sans FB Demi" pitchFamily="34" charset="0"/>
              </a:rPr>
              <a:t>				(505) 606-0740</a:t>
            </a:r>
          </a:p>
          <a:p>
            <a:pPr marL="0" indent="0" eaLnBrk="1" hangingPunct="1">
              <a:lnSpc>
                <a:spcPct val="90000"/>
              </a:lnSpc>
              <a:buNone/>
              <a:defRPr/>
            </a:pPr>
            <a:endParaRPr lang="en-US" sz="2000" dirty="0" smtClean="0">
              <a:latin typeface="Berlin Sans FB Demi" pitchFamily="34" charset="0"/>
            </a:endParaRPr>
          </a:p>
          <a:p>
            <a:pPr eaLnBrk="1" hangingPunct="1">
              <a:lnSpc>
                <a:spcPct val="90000"/>
              </a:lnSpc>
              <a:defRPr/>
            </a:pPr>
            <a:endParaRPr lang="en-US" sz="2400" dirty="0" smtClean="0">
              <a:latin typeface="Berlin Sans FB Demi" pitchFamily="34" charset="0"/>
            </a:endParaRPr>
          </a:p>
          <a:p>
            <a:pPr eaLnBrk="1" hangingPunct="1">
              <a:lnSpc>
                <a:spcPct val="90000"/>
              </a:lnSpc>
              <a:defRPr/>
            </a:pPr>
            <a:endParaRPr lang="en-US" dirty="0" smtClean="0">
              <a:latin typeface="Berlin Sans FB Demi" pitchFamily="34" charset="0"/>
            </a:endParaRPr>
          </a:p>
        </p:txBody>
      </p:sp>
      <p:sp>
        <p:nvSpPr>
          <p:cNvPr id="7" name="TextBox 6"/>
          <p:cNvSpPr txBox="1"/>
          <p:nvPr/>
        </p:nvSpPr>
        <p:spPr>
          <a:xfrm>
            <a:off x="124261" y="6504801"/>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89372" y="1230868"/>
            <a:ext cx="2464136" cy="338554"/>
          </a:xfrm>
          <a:prstGeom prst="rect">
            <a:avLst/>
          </a:prstGeom>
          <a:noFill/>
        </p:spPr>
        <p:txBody>
          <a:bodyPr wrap="none" rtlCol="0">
            <a:spAutoFit/>
          </a:bodyPr>
          <a:lstStyle/>
          <a:p>
            <a:pPr algn="ctr"/>
            <a:r>
              <a:rPr lang="en-US" sz="1600" b="1" dirty="0" smtClean="0">
                <a:solidFill>
                  <a:schemeClr val="tx2"/>
                </a:solidFill>
                <a:effectLst>
                  <a:outerShdw blurRad="38100" dist="38100" dir="2700000" algn="tl">
                    <a:srgbClr val="000000"/>
                  </a:outerShdw>
                </a:effectLst>
                <a:latin typeface="Berlin Sans FB Demi" pitchFamily="34" charset="0"/>
                <a:ea typeface="+mj-ea"/>
                <a:cs typeface="+mj-cs"/>
              </a:rPr>
              <a:t>SUBCONTRACTING - NM</a:t>
            </a:r>
          </a:p>
        </p:txBody>
      </p:sp>
    </p:spTree>
    <p:extLst>
      <p:ext uri="{BB962C8B-B14F-4D97-AF65-F5344CB8AC3E}">
        <p14:creationId xmlns:p14="http://schemas.microsoft.com/office/powerpoint/2010/main" xmlns="" val="2612691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17</a:t>
            </a:fld>
            <a:endParaRPr lang="en-US"/>
          </a:p>
        </p:txBody>
      </p:sp>
      <p:sp>
        <p:nvSpPr>
          <p:cNvPr id="5" name="Title 4"/>
          <p:cNvSpPr txBox="1">
            <a:spLocks noGrp="1"/>
          </p:cNvSpPr>
          <p:nvPr>
            <p:ph type="title"/>
          </p:nvPr>
        </p:nvSpPr>
        <p:spPr>
          <a:xfrm>
            <a:off x="-2669726" y="3810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Upcoming Opportunity </a:t>
            </a:r>
            <a:br>
              <a:rPr lang="en-US" sz="4000" dirty="0" smtClean="0">
                <a:latin typeface="Berlin Sans FB Demi" pitchFamily="34" charset="0"/>
              </a:rPr>
            </a:br>
            <a:r>
              <a:rPr lang="en-US" sz="4000" dirty="0" smtClean="0">
                <a:latin typeface="Berlin Sans FB Demi" pitchFamily="34" charset="0"/>
              </a:rPr>
              <a:t>Uranium Processing Facility – UPF</a:t>
            </a:r>
            <a:br>
              <a:rPr lang="en-US" sz="4000" dirty="0" smtClean="0">
                <a:latin typeface="Berlin Sans FB Demi" pitchFamily="34" charset="0"/>
              </a:rPr>
            </a:br>
            <a:endParaRPr lang="en-US" sz="1800" dirty="0" smtClean="0">
              <a:latin typeface="Berlin Sans FB Demi" pitchFamily="34" charset="0"/>
            </a:endParaRPr>
          </a:p>
        </p:txBody>
      </p:sp>
      <p:sp>
        <p:nvSpPr>
          <p:cNvPr id="6" name="Content Placeholder 2"/>
          <p:cNvSpPr>
            <a:spLocks noGrp="1"/>
          </p:cNvSpPr>
          <p:nvPr>
            <p:ph idx="1"/>
          </p:nvPr>
        </p:nvSpPr>
        <p:spPr>
          <a:xfrm>
            <a:off x="457200" y="1874837"/>
            <a:ext cx="8534400" cy="4525963"/>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buFont typeface="Wingdings" pitchFamily="2" charset="2"/>
              <a:buNone/>
              <a:defRPr/>
            </a:pPr>
            <a:r>
              <a:rPr lang="en-US" b="1" u="sng" dirty="0" smtClean="0">
                <a:latin typeface="Berlin Sans FB Demi" pitchFamily="34" charset="0"/>
              </a:rPr>
              <a:t>UPF</a:t>
            </a:r>
            <a:r>
              <a:rPr lang="en-US" dirty="0" smtClean="0">
                <a:latin typeface="Berlin Sans FB Demi" pitchFamily="34" charset="0"/>
              </a:rPr>
              <a:t> – Provides safe, secure and reliable enriched uranium operations, replacing antiquated WWII-era facilities</a:t>
            </a:r>
            <a:endParaRPr lang="en-US" b="1" u="sng" dirty="0" smtClean="0">
              <a:latin typeface="Berlin Sans FB Demi" pitchFamily="34" charset="0"/>
            </a:endParaRPr>
          </a:p>
          <a:p>
            <a:pPr eaLnBrk="1" hangingPunct="1">
              <a:lnSpc>
                <a:spcPct val="90000"/>
              </a:lnSpc>
              <a:defRPr/>
            </a:pPr>
            <a:r>
              <a:rPr lang="en-US" sz="2400" dirty="0" smtClean="0">
                <a:latin typeface="Berlin Sans FB Demi" pitchFamily="34" charset="0"/>
              </a:rPr>
              <a:t>Estimated Cost Range			$4.2B - $6.5B</a:t>
            </a:r>
          </a:p>
          <a:p>
            <a:pPr eaLnBrk="1" hangingPunct="1">
              <a:lnSpc>
                <a:spcPct val="90000"/>
              </a:lnSpc>
              <a:defRPr/>
            </a:pPr>
            <a:r>
              <a:rPr lang="en-US" sz="2400" dirty="0" smtClean="0">
                <a:latin typeface="Berlin Sans FB Demi" pitchFamily="34" charset="0"/>
              </a:rPr>
              <a:t>Subcontracting Opportunities		~ $1.8B - $2.5B </a:t>
            </a:r>
          </a:p>
          <a:p>
            <a:pPr eaLnBrk="1" hangingPunct="1">
              <a:lnSpc>
                <a:spcPct val="90000"/>
              </a:lnSpc>
              <a:defRPr/>
            </a:pPr>
            <a:r>
              <a:rPr lang="en-US" sz="2400" dirty="0" smtClean="0">
                <a:latin typeface="Berlin Sans FB Demi" pitchFamily="34" charset="0"/>
              </a:rPr>
              <a:t>Workforce:  		Current (600); Peak (1500)	</a:t>
            </a:r>
          </a:p>
          <a:p>
            <a:pPr eaLnBrk="1" hangingPunct="1">
              <a:lnSpc>
                <a:spcPct val="90000"/>
              </a:lnSpc>
              <a:defRPr/>
            </a:pPr>
            <a:r>
              <a:rPr lang="en-US" sz="2400" dirty="0" smtClean="0">
                <a:latin typeface="Berlin Sans FB Demi" pitchFamily="34" charset="0"/>
              </a:rPr>
              <a:t>Current Status				Design</a:t>
            </a:r>
          </a:p>
          <a:p>
            <a:pPr eaLnBrk="1" hangingPunct="1">
              <a:lnSpc>
                <a:spcPct val="90000"/>
              </a:lnSpc>
              <a:defRPr/>
            </a:pPr>
            <a:r>
              <a:rPr lang="en-US" sz="2400" dirty="0" smtClean="0">
                <a:latin typeface="Berlin Sans FB Demi" pitchFamily="34" charset="0"/>
              </a:rPr>
              <a:t>Estimated Completion			~ FY 2025</a:t>
            </a:r>
          </a:p>
          <a:p>
            <a:pPr marL="0" indent="0" eaLnBrk="1" hangingPunct="1">
              <a:lnSpc>
                <a:spcPct val="90000"/>
              </a:lnSpc>
              <a:buNone/>
              <a:defRPr/>
            </a:pPr>
            <a:endParaRPr lang="en-US" sz="2000" dirty="0" smtClean="0">
              <a:latin typeface="Berlin Sans FB Demi" pitchFamily="34" charset="0"/>
            </a:endParaRPr>
          </a:p>
          <a:p>
            <a:pPr eaLnBrk="1" hangingPunct="1">
              <a:lnSpc>
                <a:spcPct val="90000"/>
              </a:lnSpc>
              <a:defRPr/>
            </a:pPr>
            <a:endParaRPr lang="en-US" sz="2400" dirty="0" smtClean="0">
              <a:latin typeface="Berlin Sans FB Demi" pitchFamily="34" charset="0"/>
            </a:endParaRPr>
          </a:p>
          <a:p>
            <a:pPr eaLnBrk="1" hangingPunct="1">
              <a:lnSpc>
                <a:spcPct val="90000"/>
              </a:lnSpc>
              <a:defRPr/>
            </a:pPr>
            <a:endParaRPr lang="en-US" dirty="0" smtClean="0">
              <a:latin typeface="Berlin Sans FB Demi" pitchFamily="34" charset="0"/>
            </a:endParaRPr>
          </a:p>
        </p:txBody>
      </p:sp>
      <p:sp>
        <p:nvSpPr>
          <p:cNvPr id="7" name="TextBox 6"/>
          <p:cNvSpPr txBox="1"/>
          <p:nvPr/>
        </p:nvSpPr>
        <p:spPr>
          <a:xfrm>
            <a:off x="124261" y="6257925"/>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18600" y="1230868"/>
            <a:ext cx="2404826" cy="338554"/>
          </a:xfrm>
          <a:prstGeom prst="rect">
            <a:avLst/>
          </a:prstGeom>
          <a:noFill/>
        </p:spPr>
        <p:txBody>
          <a:bodyPr wrap="none" rtlCol="0">
            <a:spAutoFit/>
          </a:bodyPr>
          <a:lstStyle/>
          <a:p>
            <a:r>
              <a:rPr lang="en-US" sz="1600" b="1" dirty="0" smtClean="0">
                <a:solidFill>
                  <a:schemeClr val="tx2"/>
                </a:solidFill>
                <a:effectLst>
                  <a:outerShdw blurRad="38100" dist="38100" dir="2700000" algn="tl">
                    <a:srgbClr val="000000"/>
                  </a:outerShdw>
                </a:effectLst>
                <a:latin typeface="Berlin Sans FB Demi" pitchFamily="34" charset="0"/>
                <a:ea typeface="+mj-ea"/>
                <a:cs typeface="+mj-cs"/>
              </a:rPr>
              <a:t>SUBCONTRACTING - TN</a:t>
            </a:r>
          </a:p>
        </p:txBody>
      </p:sp>
    </p:spTree>
    <p:extLst>
      <p:ext uri="{BB962C8B-B14F-4D97-AF65-F5344CB8AC3E}">
        <p14:creationId xmlns:p14="http://schemas.microsoft.com/office/powerpoint/2010/main" xmlns="" val="261269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66" y="133080"/>
            <a:ext cx="7968034" cy="705120"/>
          </a:xfrm>
        </p:spPr>
        <p:txBody>
          <a:bodyPr/>
          <a:lstStyle/>
          <a:p>
            <a:r>
              <a:rPr lang="en-US" sz="4400" dirty="0">
                <a:latin typeface="Berlin Sans FB Demi" pitchFamily="34" charset="0"/>
              </a:rPr>
              <a:t>UPF</a:t>
            </a:r>
          </a:p>
        </p:txBody>
      </p:sp>
      <p:sp>
        <p:nvSpPr>
          <p:cNvPr id="3" name="Slide Number Placeholder 2"/>
          <p:cNvSpPr>
            <a:spLocks noGrp="1"/>
          </p:cNvSpPr>
          <p:nvPr>
            <p:ph type="sldNum" sz="quarter" idx="12"/>
          </p:nvPr>
        </p:nvSpPr>
        <p:spPr/>
        <p:txBody>
          <a:bodyPr/>
          <a:lstStyle/>
          <a:p>
            <a:fld id="{E93B48B0-C8F5-DA43-8D5C-0B21366E2A09}" type="slidenum">
              <a:rPr lang="en-US" smtClean="0"/>
              <a:pPr/>
              <a:t>18</a:t>
            </a:fld>
            <a:endParaRPr lang="en-US"/>
          </a:p>
        </p:txBody>
      </p:sp>
      <p:sp>
        <p:nvSpPr>
          <p:cNvPr id="4" name="Text Placeholder 3"/>
          <p:cNvSpPr>
            <a:spLocks noGrp="1"/>
          </p:cNvSpPr>
          <p:nvPr>
            <p:ph type="body" sz="quarter" idx="13"/>
          </p:nvPr>
        </p:nvSpPr>
        <p:spPr>
          <a:xfrm>
            <a:off x="228600" y="936619"/>
            <a:ext cx="4419600" cy="5083181"/>
          </a:xfrm>
        </p:spPr>
        <p:txBody>
          <a:bodyPr/>
          <a:lstStyle/>
          <a:p>
            <a:pPr lvl="0">
              <a:lnSpc>
                <a:spcPct val="100000"/>
              </a:lnSpc>
              <a:spcBef>
                <a:spcPts val="0"/>
              </a:spcBef>
            </a:pPr>
            <a:r>
              <a:rPr lang="en-US" sz="1800" dirty="0">
                <a:latin typeface="Berlin Sans FB Demi" pitchFamily="34" charset="0"/>
              </a:rPr>
              <a:t>Existing EU facilities:</a:t>
            </a:r>
          </a:p>
          <a:p>
            <a:pPr lvl="1">
              <a:lnSpc>
                <a:spcPct val="100000"/>
              </a:lnSpc>
              <a:spcBef>
                <a:spcPts val="0"/>
              </a:spcBef>
            </a:pPr>
            <a:r>
              <a:rPr lang="en-US" sz="1800" dirty="0">
                <a:latin typeface="Berlin Sans FB Demi" pitchFamily="34" charset="0"/>
              </a:rPr>
              <a:t>Do not meet modern nuclear safety or security standards</a:t>
            </a:r>
          </a:p>
          <a:p>
            <a:pPr lvl="1">
              <a:lnSpc>
                <a:spcPct val="100000"/>
              </a:lnSpc>
              <a:spcBef>
                <a:spcPts val="0"/>
              </a:spcBef>
            </a:pPr>
            <a:r>
              <a:rPr lang="en-US" sz="1800" dirty="0">
                <a:latin typeface="Berlin Sans FB Demi" pitchFamily="34" charset="0"/>
              </a:rPr>
              <a:t>Are experiencing age-related degradation, costing more to maintain and increasing safety risk</a:t>
            </a:r>
          </a:p>
          <a:p>
            <a:pPr lvl="0">
              <a:lnSpc>
                <a:spcPct val="100000"/>
              </a:lnSpc>
              <a:spcBef>
                <a:spcPts val="0"/>
              </a:spcBef>
            </a:pPr>
            <a:r>
              <a:rPr lang="en-US" sz="1800" dirty="0">
                <a:latin typeface="Berlin Sans FB Demi" pitchFamily="34" charset="0"/>
              </a:rPr>
              <a:t>UPF</a:t>
            </a:r>
          </a:p>
          <a:p>
            <a:pPr lvl="1">
              <a:lnSpc>
                <a:spcPct val="100000"/>
              </a:lnSpc>
              <a:spcBef>
                <a:spcPts val="0"/>
              </a:spcBef>
            </a:pPr>
            <a:r>
              <a:rPr lang="en-US" sz="1800" dirty="0">
                <a:latin typeface="Berlin Sans FB Demi" pitchFamily="34" charset="0"/>
                <a:ea typeface="+mn-ea"/>
                <a:cs typeface="+mn-cs"/>
              </a:rPr>
              <a:t>Sustains long-term U.S. uranium manufacturing capability</a:t>
            </a:r>
          </a:p>
          <a:p>
            <a:pPr lvl="1">
              <a:lnSpc>
                <a:spcPct val="100000"/>
              </a:lnSpc>
              <a:spcBef>
                <a:spcPts val="0"/>
              </a:spcBef>
            </a:pPr>
            <a:r>
              <a:rPr lang="en-US" sz="1800" dirty="0">
                <a:latin typeface="Berlin Sans FB Demi" pitchFamily="34" charset="0"/>
                <a:ea typeface="+mn-ea"/>
                <a:cs typeface="+mn-cs"/>
              </a:rPr>
              <a:t>Provides significant safety and security improvements</a:t>
            </a:r>
          </a:p>
          <a:p>
            <a:pPr lvl="1">
              <a:lnSpc>
                <a:spcPct val="100000"/>
              </a:lnSpc>
              <a:spcBef>
                <a:spcPts val="0"/>
              </a:spcBef>
            </a:pPr>
            <a:r>
              <a:rPr lang="en-US" sz="1800" dirty="0">
                <a:latin typeface="Berlin Sans FB Demi" pitchFamily="34" charset="0"/>
                <a:ea typeface="+mn-ea"/>
                <a:cs typeface="+mn-cs"/>
              </a:rPr>
              <a:t>Reduces long-term operating costs</a:t>
            </a:r>
          </a:p>
          <a:p>
            <a:endParaRPr lang="en-US" dirty="0"/>
          </a:p>
        </p:txBody>
      </p:sp>
      <p:pic>
        <p:nvPicPr>
          <p:cNvPr id="5" name="Picture 4" descr="UPF FIT low SW.png"/>
          <p:cNvPicPr>
            <a:picLocks noChangeAspect="1"/>
          </p:cNvPicPr>
          <p:nvPr/>
        </p:nvPicPr>
        <p:blipFill rotWithShape="1">
          <a:blip r:embed="rId3" cstate="print">
            <a:extLst>
              <a:ext uri="{28A0092B-C50C-407E-A947-70E740481C1C}">
                <a14:useLocalDpi xmlns:a14="http://schemas.microsoft.com/office/drawing/2010/main" xmlns="" val="0"/>
              </a:ext>
            </a:extLst>
          </a:blip>
          <a:srcRect t="-2239" b="25967"/>
          <a:stretch/>
        </p:blipFill>
        <p:spPr>
          <a:xfrm>
            <a:off x="0" y="3885866"/>
            <a:ext cx="9144000" cy="2596213"/>
          </a:xfrm>
          <a:prstGeom prst="rect">
            <a:avLst/>
          </a:prstGeom>
        </p:spPr>
      </p:pic>
      <p:pic>
        <p:nvPicPr>
          <p:cNvPr id="6" name="Picture 5" descr="FIT site model highup sw .jp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275326" y="1378049"/>
            <a:ext cx="3432048" cy="2249424"/>
          </a:xfrm>
          <a:prstGeom prst="rect">
            <a:avLst/>
          </a:prstGeom>
        </p:spPr>
        <p:style>
          <a:lnRef idx="0">
            <a:schemeClr val="accent2"/>
          </a:lnRef>
          <a:fillRef idx="3">
            <a:schemeClr val="accent2"/>
          </a:fillRef>
          <a:effectRef idx="3">
            <a:schemeClr val="accent2"/>
          </a:effectRef>
          <a:fontRef idx="minor">
            <a:schemeClr val="lt1"/>
          </a:fontRef>
        </p:style>
      </p:pic>
      <p:cxnSp>
        <p:nvCxnSpPr>
          <p:cNvPr id="7" name="Straight Connector 6"/>
          <p:cNvCxnSpPr/>
          <p:nvPr/>
        </p:nvCxnSpPr>
        <p:spPr>
          <a:xfrm>
            <a:off x="371475" y="9906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98814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ChangeArrowheads="1"/>
          </p:cNvSpPr>
          <p:nvPr/>
        </p:nvSpPr>
        <p:spPr bwMode="auto">
          <a:xfrm>
            <a:off x="355600" y="171450"/>
            <a:ext cx="8523288" cy="685800"/>
          </a:xfrm>
          <a:prstGeom prst="rect">
            <a:avLst/>
          </a:prstGeom>
          <a:noFill/>
          <a:ln w="9525">
            <a:noFill/>
            <a:miter lim="800000"/>
            <a:headEnd/>
            <a:tailEnd/>
          </a:ln>
        </p:spPr>
        <p:txBody>
          <a:bodyPr anchor="b"/>
          <a:lstStyle/>
          <a:p>
            <a:pPr algn="r" defTabSz="457200" eaLnBrk="0" fontAlgn="auto" hangingPunct="0">
              <a:lnSpc>
                <a:spcPts val="2800"/>
              </a:lnSpc>
              <a:spcBef>
                <a:spcPts val="0"/>
              </a:spcBef>
              <a:spcAft>
                <a:spcPts val="0"/>
              </a:spcAft>
            </a:pPr>
            <a:endParaRPr lang="en-US" sz="2600" b="1" dirty="0">
              <a:solidFill>
                <a:prstClr val="black"/>
              </a:solidFill>
              <a:latin typeface="Calibri"/>
            </a:endParaRPr>
          </a:p>
        </p:txBody>
      </p:sp>
      <p:sp>
        <p:nvSpPr>
          <p:cNvPr id="1030" name="Title 7"/>
          <p:cNvSpPr>
            <a:spLocks noGrp="1"/>
          </p:cNvSpPr>
          <p:nvPr>
            <p:ph type="title"/>
          </p:nvPr>
        </p:nvSpPr>
        <p:spPr>
          <a:xfrm>
            <a:off x="152400" y="0"/>
            <a:ext cx="8839200" cy="731838"/>
          </a:xfrm>
        </p:spPr>
        <p:txBody>
          <a:bodyPr/>
          <a:lstStyle/>
          <a:p>
            <a:r>
              <a:rPr lang="en-US" sz="3600" dirty="0" smtClean="0">
                <a:latin typeface="Berlin Sans FB Demi" pitchFamily="34" charset="0"/>
              </a:rPr>
              <a:t/>
            </a:r>
            <a:br>
              <a:rPr lang="en-US" sz="3600" dirty="0" smtClean="0">
                <a:latin typeface="Berlin Sans FB Demi" pitchFamily="34" charset="0"/>
              </a:rPr>
            </a:br>
            <a:r>
              <a:rPr lang="en-US" sz="3600" dirty="0" smtClean="0">
                <a:latin typeface="Berlin Sans FB Demi" pitchFamily="34" charset="0"/>
              </a:rPr>
              <a:t>Y-12 Transformation — Why It’s Important</a:t>
            </a:r>
          </a:p>
        </p:txBody>
      </p:sp>
      <p:pic>
        <p:nvPicPr>
          <p:cNvPr id="14" name="Picture 13" descr="430226.jpg"/>
          <p:cNvPicPr>
            <a:picLocks noChangeAspect="1"/>
          </p:cNvPicPr>
          <p:nvPr/>
        </p:nvPicPr>
        <p:blipFill>
          <a:blip r:embed="rId3" cstate="print">
            <a:alphaModFix/>
          </a:blip>
          <a:srcRect l="539" r="18846"/>
          <a:stretch>
            <a:fillRect/>
          </a:stretch>
        </p:blipFill>
        <p:spPr bwMode="auto">
          <a:xfrm>
            <a:off x="2660240" y="2213912"/>
            <a:ext cx="2262566" cy="3385591"/>
          </a:xfrm>
          <a:prstGeom prst="rect">
            <a:avLst/>
          </a:prstGeom>
          <a:solidFill>
            <a:srgbClr val="FFFFFF">
              <a:shade val="85000"/>
            </a:srgbClr>
          </a:solidFill>
          <a:ln w="19050" cap="sq" cmpd="sng">
            <a:solidFill>
              <a:schemeClr val="bg1">
                <a:lumMod val="5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style>
          <a:lnRef idx="0">
            <a:schemeClr val="accent2"/>
          </a:lnRef>
          <a:fillRef idx="3">
            <a:schemeClr val="accent2"/>
          </a:fillRef>
          <a:effectRef idx="3">
            <a:schemeClr val="accent2"/>
          </a:effectRef>
          <a:fontRef idx="minor">
            <a:schemeClr val="lt1"/>
          </a:fontRef>
        </p:style>
      </p:pic>
      <p:pic>
        <p:nvPicPr>
          <p:cNvPr id="15" name="Picture 14" descr="430232.jpg"/>
          <p:cNvPicPr>
            <a:picLocks noChangeAspect="1"/>
          </p:cNvPicPr>
          <p:nvPr/>
        </p:nvPicPr>
        <p:blipFill>
          <a:blip r:embed="rId4" cstate="print">
            <a:alphaModFix/>
          </a:blip>
          <a:srcRect l="7439"/>
          <a:stretch>
            <a:fillRect/>
          </a:stretch>
        </p:blipFill>
        <p:spPr bwMode="auto">
          <a:xfrm>
            <a:off x="463860" y="1550670"/>
            <a:ext cx="2014432" cy="2032000"/>
          </a:xfrm>
          <a:prstGeom prst="rect">
            <a:avLst/>
          </a:prstGeom>
          <a:solidFill>
            <a:srgbClr val="FFFFFF">
              <a:shade val="85000"/>
            </a:srgbClr>
          </a:solidFill>
          <a:ln w="19050" cap="sq" cmpd="sng">
            <a:solidFill>
              <a:schemeClr val="bg1">
                <a:lumMod val="5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style>
          <a:lnRef idx="0">
            <a:schemeClr val="accent2"/>
          </a:lnRef>
          <a:fillRef idx="3">
            <a:schemeClr val="accent2"/>
          </a:fillRef>
          <a:effectRef idx="3">
            <a:schemeClr val="accent2"/>
          </a:effectRef>
          <a:fontRef idx="minor">
            <a:schemeClr val="lt1"/>
          </a:fontRef>
        </p:style>
      </p:pic>
      <p:pic>
        <p:nvPicPr>
          <p:cNvPr id="16" name="Picture 15" descr="430233.jpg"/>
          <p:cNvPicPr>
            <a:picLocks noChangeAspect="1"/>
          </p:cNvPicPr>
          <p:nvPr/>
        </p:nvPicPr>
        <p:blipFill>
          <a:blip r:embed="rId5" cstate="print">
            <a:alphaModFix/>
          </a:blip>
          <a:srcRect l="7671"/>
          <a:stretch>
            <a:fillRect/>
          </a:stretch>
        </p:blipFill>
        <p:spPr bwMode="auto">
          <a:xfrm>
            <a:off x="446975" y="3952239"/>
            <a:ext cx="2031317" cy="2070101"/>
          </a:xfrm>
          <a:prstGeom prst="rect">
            <a:avLst/>
          </a:prstGeom>
          <a:solidFill>
            <a:srgbClr val="FFFFFF">
              <a:shade val="85000"/>
            </a:srgbClr>
          </a:solidFill>
          <a:ln w="19050" cap="sq" cmpd="sng">
            <a:solidFill>
              <a:schemeClr val="bg1">
                <a:lumMod val="50000"/>
              </a:schemeClr>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style>
          <a:lnRef idx="0">
            <a:schemeClr val="accent2"/>
          </a:lnRef>
          <a:fillRef idx="3">
            <a:schemeClr val="accent2"/>
          </a:fillRef>
          <a:effectRef idx="3">
            <a:schemeClr val="accent2"/>
          </a:effectRef>
          <a:fontRef idx="minor">
            <a:schemeClr val="lt1"/>
          </a:fontRef>
        </p:style>
      </p:pic>
      <p:graphicFrame>
        <p:nvGraphicFramePr>
          <p:cNvPr id="18" name="Chart 17"/>
          <p:cNvGraphicFramePr/>
          <p:nvPr>
            <p:extLst>
              <p:ext uri="{D42A27DB-BD31-4B8C-83A1-F6EECF244321}">
                <p14:modId xmlns:p14="http://schemas.microsoft.com/office/powerpoint/2010/main" xmlns="" val="4217221983"/>
              </p:ext>
            </p:extLst>
          </p:nvPr>
        </p:nvGraphicFramePr>
        <p:xfrm>
          <a:off x="4556556" y="1439904"/>
          <a:ext cx="5832548" cy="4253252"/>
        </p:xfrm>
        <a:graphic>
          <a:graphicData uri="http://schemas.openxmlformats.org/drawingml/2006/chart">
            <c:chart xmlns:c="http://schemas.openxmlformats.org/drawingml/2006/chart" xmlns:r="http://schemas.openxmlformats.org/officeDocument/2006/relationships" r:id="rId6"/>
          </a:graphicData>
        </a:graphic>
      </p:graphicFrame>
      <p:sp>
        <p:nvSpPr>
          <p:cNvPr id="2" name="Slide Number Placeholder 1"/>
          <p:cNvSpPr>
            <a:spLocks noGrp="1"/>
          </p:cNvSpPr>
          <p:nvPr>
            <p:ph type="sldNum" sz="quarter" idx="12"/>
          </p:nvPr>
        </p:nvSpPr>
        <p:spPr/>
        <p:txBody>
          <a:bodyPr/>
          <a:lstStyle/>
          <a:p>
            <a:fld id="{E93B48B0-C8F5-DA43-8D5C-0B21366E2A09}" type="slidenum">
              <a:rPr lang="en-US" smtClean="0"/>
              <a:pPr/>
              <a:t>19</a:t>
            </a:fld>
            <a:endParaRPr lang="en-US"/>
          </a:p>
        </p:txBody>
      </p:sp>
      <p:cxnSp>
        <p:nvCxnSpPr>
          <p:cNvPr id="9" name="Straight Connector 8"/>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29200577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1"/>
          </p:nvPr>
        </p:nvSpPr>
        <p:spPr>
          <a:noFill/>
        </p:spPr>
        <p:txBody>
          <a:bodyPr/>
          <a:lstStyle/>
          <a:p>
            <a:fld id="{1284208E-99BF-4A91-8DC6-579FD46EEB76}" type="slidenum">
              <a:rPr lang="en-US" smtClean="0">
                <a:latin typeface="Arial" pitchFamily="34" charset="0"/>
              </a:rPr>
              <a:pPr/>
              <a:t>2</a:t>
            </a:fld>
            <a:endParaRPr lang="en-US" dirty="0" smtClean="0">
              <a:latin typeface="Arial" pitchFamily="34" charset="0"/>
            </a:endParaRPr>
          </a:p>
        </p:txBody>
      </p:sp>
      <p:sp>
        <p:nvSpPr>
          <p:cNvPr id="52226" name="Rectangle 2"/>
          <p:cNvSpPr>
            <a:spLocks noGrp="1" noRot="1" noChangeArrowheads="1"/>
          </p:cNvSpPr>
          <p:nvPr>
            <p:ph type="title"/>
          </p:nvPr>
        </p:nvSpPr>
        <p:spPr>
          <a:xfrm>
            <a:off x="457200" y="152400"/>
            <a:ext cx="8229600" cy="1143000"/>
          </a:xfrm>
        </p:spPr>
        <p:txBody>
          <a:bodyPr/>
          <a:lstStyle/>
          <a:p>
            <a:pPr eaLnBrk="1" hangingPunct="1">
              <a:defRPr/>
            </a:pPr>
            <a:r>
              <a:rPr lang="en-US" sz="4000" dirty="0" smtClean="0">
                <a:latin typeface="Berlin Sans FB Demi" pitchFamily="34" charset="0"/>
              </a:rPr>
              <a:t>Doing Business with NNSA </a:t>
            </a:r>
            <a:br>
              <a:rPr lang="en-US" sz="4000" dirty="0" smtClean="0">
                <a:latin typeface="Berlin Sans FB Demi" pitchFamily="34" charset="0"/>
              </a:rPr>
            </a:br>
            <a:endParaRPr lang="en-US" sz="3200" dirty="0" smtClean="0">
              <a:latin typeface="Berlin Sans FB Demi" pitchFamily="34" charset="0"/>
            </a:endParaRPr>
          </a:p>
        </p:txBody>
      </p:sp>
      <p:sp>
        <p:nvSpPr>
          <p:cNvPr id="52227" name="Rectangle 3"/>
          <p:cNvSpPr>
            <a:spLocks noGrp="1" noChangeArrowheads="1"/>
          </p:cNvSpPr>
          <p:nvPr>
            <p:ph type="body" idx="1"/>
          </p:nvPr>
        </p:nvSpPr>
        <p:spPr>
          <a:xfrm>
            <a:off x="457200" y="914400"/>
            <a:ext cx="8229600" cy="4530725"/>
          </a:xfrm>
        </p:spPr>
        <p:txBody>
          <a:bodyPr/>
          <a:lstStyle/>
          <a:p>
            <a:pPr algn="ctr" eaLnBrk="1" hangingPunct="1">
              <a:lnSpc>
                <a:spcPct val="80000"/>
              </a:lnSpc>
              <a:buFont typeface="Wingdings" pitchFamily="2" charset="2"/>
              <a:buNone/>
              <a:defRPr/>
            </a:pPr>
            <a:r>
              <a:rPr lang="en-US" sz="2600" dirty="0" smtClean="0">
                <a:latin typeface="Berlin Sans FB Demi" pitchFamily="34" charset="0"/>
              </a:rPr>
              <a:t>Our Mission </a:t>
            </a:r>
          </a:p>
          <a:p>
            <a:r>
              <a:rPr lang="en-US" sz="2400" dirty="0" smtClean="0">
                <a:latin typeface="Berlin Sans FB Demi" pitchFamily="34" charset="0"/>
              </a:rPr>
              <a:t>Management and security of the nation’s nuclear weapons, nuclear nonproliferation, and naval reactor programs. NNSA responds to nuclear and radiological emergencies in the United States and abroad. Additionally, NNSA federal agents provide safe and secure transportation of nuclear weapons and components and special nuclear materials along with other missions supporting the national security. </a:t>
            </a:r>
          </a:p>
          <a:p>
            <a:pPr eaLnBrk="1" hangingPunct="1">
              <a:lnSpc>
                <a:spcPct val="80000"/>
              </a:lnSpc>
              <a:buNone/>
              <a:defRPr/>
            </a:pPr>
            <a:endParaRPr lang="en-US" sz="2400" dirty="0" smtClean="0">
              <a:latin typeface="Berlin Sans FB Demi" pitchFamily="34" charset="0"/>
            </a:endParaRPr>
          </a:p>
          <a:p>
            <a:pPr algn="ctr" eaLnBrk="1" hangingPunct="1">
              <a:lnSpc>
                <a:spcPct val="80000"/>
              </a:lnSpc>
              <a:buFont typeface="Wingdings" pitchFamily="2" charset="2"/>
              <a:buNone/>
              <a:defRPr/>
            </a:pPr>
            <a:r>
              <a:rPr lang="en-US" sz="2600" dirty="0" smtClean="0">
                <a:latin typeface="Berlin Sans FB Demi" pitchFamily="34" charset="0"/>
              </a:rPr>
              <a:t>Our Small Business Vision</a:t>
            </a:r>
          </a:p>
          <a:p>
            <a:pPr eaLnBrk="1" hangingPunct="1">
              <a:lnSpc>
                <a:spcPct val="80000"/>
              </a:lnSpc>
              <a:buFont typeface="Wingdings" pitchFamily="2" charset="2"/>
              <a:buNone/>
              <a:defRPr/>
            </a:pPr>
            <a:r>
              <a:rPr lang="en-US" sz="2000" dirty="0" smtClean="0">
                <a:latin typeface="Berlin Sans FB Demi" pitchFamily="34" charset="0"/>
              </a:rPr>
              <a:t>    	</a:t>
            </a:r>
            <a:r>
              <a:rPr lang="en-US" sz="2400" dirty="0" smtClean="0">
                <a:latin typeface="Berlin Sans FB Demi" pitchFamily="34" charset="0"/>
              </a:rPr>
              <a:t>Provide NNSA’s programs with only the highest quality, technically superior, and competitively-priced small business suppliers. </a:t>
            </a:r>
          </a:p>
          <a:p>
            <a:pPr eaLnBrk="1" hangingPunct="1">
              <a:lnSpc>
                <a:spcPct val="80000"/>
              </a:lnSpc>
              <a:defRPr/>
            </a:pPr>
            <a:endParaRPr lang="en-US" sz="2400" dirty="0" smtClean="0">
              <a:latin typeface="Berlin Sans FB Demi" pitchFamily="34" charset="0"/>
            </a:endParaRPr>
          </a:p>
          <a:p>
            <a:pPr eaLnBrk="1" hangingPunct="1">
              <a:lnSpc>
                <a:spcPct val="80000"/>
              </a:lnSpc>
              <a:defRPr/>
            </a:pPr>
            <a:endParaRPr lang="en-US" sz="2000" dirty="0" smtClean="0">
              <a:latin typeface="Berlin Sans FB Dem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91200" y="5638800"/>
            <a:ext cx="3258185" cy="1066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 name="Picture 2" descr="UPF logo_wide.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400" y="122622"/>
            <a:ext cx="6230937" cy="1145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3"/>
          <p:cNvSpPr>
            <a:spLocks noGrp="1"/>
          </p:cNvSpPr>
          <p:nvPr>
            <p:ph type="title"/>
          </p:nvPr>
        </p:nvSpPr>
        <p:spPr>
          <a:xfrm>
            <a:off x="0" y="1447800"/>
            <a:ext cx="9143999" cy="434807"/>
          </a:xfrm>
        </p:spPr>
        <p:txBody>
          <a:bodyPr/>
          <a:lstStyle/>
          <a:p>
            <a:pPr algn="ctr"/>
            <a:r>
              <a:rPr lang="en-US" sz="4000" dirty="0" smtClean="0">
                <a:latin typeface="Berlin Sans FB Demi" pitchFamily="34" charset="0"/>
              </a:rPr>
              <a:t>Upcoming</a:t>
            </a:r>
            <a:r>
              <a:rPr lang="en-US" dirty="0" smtClean="0"/>
              <a:t> </a:t>
            </a:r>
            <a:r>
              <a:rPr lang="en-US" sz="4000" dirty="0" smtClean="0">
                <a:latin typeface="Berlin Sans FB Demi" pitchFamily="34" charset="0"/>
              </a:rPr>
              <a:t>Bid Requests</a:t>
            </a:r>
            <a:endParaRPr lang="en-US" sz="4000" dirty="0">
              <a:latin typeface="Berlin Sans FB Demi" pitchFamily="34" charset="0"/>
            </a:endParaRPr>
          </a:p>
        </p:txBody>
      </p:sp>
      <p:sp>
        <p:nvSpPr>
          <p:cNvPr id="5" name="Content Placeholder 4"/>
          <p:cNvSpPr>
            <a:spLocks noGrp="1"/>
          </p:cNvSpPr>
          <p:nvPr>
            <p:ph idx="1"/>
          </p:nvPr>
        </p:nvSpPr>
        <p:spPr>
          <a:xfrm>
            <a:off x="389704" y="2365997"/>
            <a:ext cx="2932386" cy="4415803"/>
          </a:xfrm>
        </p:spPr>
        <p:txBody>
          <a:bodyPr/>
          <a:lstStyle/>
          <a:p>
            <a:pPr>
              <a:lnSpc>
                <a:spcPct val="80000"/>
              </a:lnSpc>
            </a:pPr>
            <a:r>
              <a:rPr lang="en-US" sz="1200" dirty="0" smtClean="0"/>
              <a:t>Electric Tube Conversion Furnaces (Q)</a:t>
            </a:r>
          </a:p>
          <a:p>
            <a:pPr>
              <a:lnSpc>
                <a:spcPct val="80000"/>
              </a:lnSpc>
            </a:pPr>
            <a:r>
              <a:rPr lang="en-US" sz="1200" dirty="0" smtClean="0"/>
              <a:t>Hydraulic Break/Shear Press (RS)</a:t>
            </a:r>
          </a:p>
          <a:p>
            <a:pPr>
              <a:lnSpc>
                <a:spcPct val="80000"/>
              </a:lnSpc>
            </a:pPr>
            <a:r>
              <a:rPr lang="en-US" sz="1200" dirty="0" smtClean="0"/>
              <a:t>Electric Oxide Furnaces (Q)</a:t>
            </a:r>
          </a:p>
          <a:p>
            <a:pPr>
              <a:lnSpc>
                <a:spcPct val="80000"/>
              </a:lnSpc>
            </a:pPr>
            <a:r>
              <a:rPr lang="en-US" sz="1200" dirty="0" smtClean="0"/>
              <a:t>Bottom Loading Furnaces (Q)</a:t>
            </a:r>
          </a:p>
          <a:p>
            <a:pPr>
              <a:lnSpc>
                <a:spcPct val="80000"/>
              </a:lnSpc>
            </a:pPr>
            <a:r>
              <a:rPr lang="en-US" sz="1200" dirty="0" smtClean="0"/>
              <a:t>Centrifuges (Q)</a:t>
            </a:r>
          </a:p>
          <a:p>
            <a:pPr>
              <a:lnSpc>
                <a:spcPct val="80000"/>
              </a:lnSpc>
            </a:pPr>
            <a:r>
              <a:rPr lang="en-US" sz="1200" dirty="0" err="1" smtClean="0"/>
              <a:t>Calciner</a:t>
            </a:r>
            <a:r>
              <a:rPr lang="en-US" sz="1200" dirty="0" smtClean="0"/>
              <a:t> (Q)</a:t>
            </a:r>
          </a:p>
          <a:p>
            <a:pPr>
              <a:lnSpc>
                <a:spcPct val="80000"/>
              </a:lnSpc>
            </a:pPr>
            <a:r>
              <a:rPr lang="en-US" sz="1200" dirty="0" smtClean="0"/>
              <a:t>Vacuum Annealing Furnaces (Q)</a:t>
            </a:r>
          </a:p>
          <a:p>
            <a:pPr>
              <a:lnSpc>
                <a:spcPct val="80000"/>
              </a:lnSpc>
            </a:pPr>
            <a:r>
              <a:rPr lang="en-US" sz="1200" dirty="0" smtClean="0"/>
              <a:t>Rebar Detail/Supply/Fabrication (Q)</a:t>
            </a:r>
          </a:p>
          <a:p>
            <a:pPr>
              <a:lnSpc>
                <a:spcPct val="80000"/>
              </a:lnSpc>
            </a:pPr>
            <a:r>
              <a:rPr lang="en-US" sz="1200" dirty="0" smtClean="0"/>
              <a:t>Structural Steel (Q)</a:t>
            </a:r>
          </a:p>
          <a:p>
            <a:pPr>
              <a:lnSpc>
                <a:spcPct val="80000"/>
              </a:lnSpc>
            </a:pPr>
            <a:r>
              <a:rPr lang="en-US" sz="1200" dirty="0" err="1" smtClean="0"/>
              <a:t>Embedments</a:t>
            </a:r>
            <a:r>
              <a:rPr lang="en-US" sz="1200" dirty="0" smtClean="0"/>
              <a:t> (Q)</a:t>
            </a:r>
          </a:p>
          <a:p>
            <a:pPr>
              <a:lnSpc>
                <a:spcPct val="80000"/>
              </a:lnSpc>
            </a:pPr>
            <a:r>
              <a:rPr lang="en-US" sz="1200" dirty="0" smtClean="0"/>
              <a:t>Concrete Formwork (C)</a:t>
            </a:r>
          </a:p>
          <a:p>
            <a:pPr>
              <a:lnSpc>
                <a:spcPct val="80000"/>
              </a:lnSpc>
            </a:pPr>
            <a:r>
              <a:rPr lang="en-US" sz="1200" dirty="0" smtClean="0"/>
              <a:t>Office Furniture (C)</a:t>
            </a:r>
          </a:p>
          <a:p>
            <a:pPr>
              <a:lnSpc>
                <a:spcPct val="80000"/>
              </a:lnSpc>
            </a:pPr>
            <a:r>
              <a:rPr lang="en-US" sz="1200" dirty="0" smtClean="0"/>
              <a:t>Process &amp; Specialty Skids (Q)</a:t>
            </a:r>
          </a:p>
          <a:p>
            <a:pPr>
              <a:lnSpc>
                <a:spcPct val="80000"/>
              </a:lnSpc>
            </a:pPr>
            <a:r>
              <a:rPr lang="en-US" sz="1200" dirty="0" err="1" smtClean="0"/>
              <a:t>Gloveboxes</a:t>
            </a:r>
            <a:r>
              <a:rPr lang="en-US" sz="1200" dirty="0" smtClean="0"/>
              <a:t>/Integration (Q)</a:t>
            </a:r>
          </a:p>
          <a:p>
            <a:pPr>
              <a:lnSpc>
                <a:spcPct val="80000"/>
              </a:lnSpc>
            </a:pPr>
            <a:r>
              <a:rPr lang="en-US" sz="1200" dirty="0" smtClean="0"/>
              <a:t>Pipe Hangers  (Q)</a:t>
            </a:r>
          </a:p>
          <a:p>
            <a:pPr>
              <a:lnSpc>
                <a:spcPct val="80000"/>
              </a:lnSpc>
            </a:pPr>
            <a:r>
              <a:rPr lang="en-US" sz="1200" dirty="0" smtClean="0"/>
              <a:t>Pipe Spools (Q)</a:t>
            </a:r>
          </a:p>
          <a:p>
            <a:pPr>
              <a:lnSpc>
                <a:spcPct val="80000"/>
              </a:lnSpc>
            </a:pPr>
            <a:r>
              <a:rPr lang="en-US" sz="1200" dirty="0" smtClean="0"/>
              <a:t>Access Doors (C )</a:t>
            </a:r>
            <a:endParaRPr lang="en-US" sz="1200" dirty="0"/>
          </a:p>
        </p:txBody>
      </p:sp>
      <p:sp>
        <p:nvSpPr>
          <p:cNvPr id="6" name="Content Placeholder 5"/>
          <p:cNvSpPr>
            <a:spLocks noGrp="1"/>
          </p:cNvSpPr>
          <p:nvPr>
            <p:ph sz="half" idx="4294967295"/>
          </p:nvPr>
        </p:nvSpPr>
        <p:spPr>
          <a:xfrm>
            <a:off x="3912914" y="2365997"/>
            <a:ext cx="2945085" cy="3596599"/>
          </a:xfrm>
        </p:spPr>
        <p:txBody>
          <a:bodyPr/>
          <a:lstStyle/>
          <a:p>
            <a:pPr>
              <a:lnSpc>
                <a:spcPct val="80000"/>
              </a:lnSpc>
            </a:pPr>
            <a:r>
              <a:rPr lang="en-US" sz="1200" dirty="0" smtClean="0"/>
              <a:t>Horizontal Jack &amp; Bore (C)</a:t>
            </a:r>
          </a:p>
          <a:p>
            <a:pPr>
              <a:lnSpc>
                <a:spcPct val="80000"/>
              </a:lnSpc>
            </a:pPr>
            <a:r>
              <a:rPr lang="en-US" sz="1200" dirty="0" smtClean="0"/>
              <a:t>Tower Cranes (C)</a:t>
            </a:r>
          </a:p>
          <a:p>
            <a:pPr>
              <a:lnSpc>
                <a:spcPct val="80000"/>
              </a:lnSpc>
            </a:pPr>
            <a:r>
              <a:rPr lang="en-US" sz="1200" dirty="0" smtClean="0"/>
              <a:t>RUBB Tent Upgrade (C)</a:t>
            </a:r>
          </a:p>
          <a:p>
            <a:pPr>
              <a:lnSpc>
                <a:spcPct val="80000"/>
              </a:lnSpc>
            </a:pPr>
            <a:r>
              <a:rPr lang="en-US" sz="1200" dirty="0" smtClean="0"/>
              <a:t>Concrete Testing (Q)</a:t>
            </a:r>
          </a:p>
          <a:p>
            <a:pPr>
              <a:lnSpc>
                <a:spcPct val="80000"/>
              </a:lnSpc>
            </a:pPr>
            <a:r>
              <a:rPr lang="en-US" sz="1200" dirty="0" smtClean="0"/>
              <a:t>Plug &amp; Abandon Monitoring Wells (C)</a:t>
            </a:r>
          </a:p>
          <a:p>
            <a:pPr>
              <a:lnSpc>
                <a:spcPct val="80000"/>
              </a:lnSpc>
            </a:pPr>
            <a:r>
              <a:rPr lang="en-US" sz="1200" dirty="0" smtClean="0"/>
              <a:t>Surveying Services (Q)</a:t>
            </a:r>
          </a:p>
          <a:p>
            <a:pPr>
              <a:lnSpc>
                <a:spcPct val="80000"/>
              </a:lnSpc>
            </a:pPr>
            <a:r>
              <a:rPr lang="en-US" sz="1200" dirty="0" smtClean="0"/>
              <a:t>Standard Penetration Testing (Q)</a:t>
            </a:r>
          </a:p>
          <a:p>
            <a:pPr>
              <a:lnSpc>
                <a:spcPct val="80000"/>
              </a:lnSpc>
            </a:pPr>
            <a:r>
              <a:rPr lang="en-US" sz="1200" dirty="0" smtClean="0"/>
              <a:t>Construction Labor &amp; Equipment (C)</a:t>
            </a:r>
          </a:p>
          <a:p>
            <a:pPr>
              <a:lnSpc>
                <a:spcPct val="80000"/>
              </a:lnSpc>
            </a:pPr>
            <a:r>
              <a:rPr lang="en-US" sz="1200" dirty="0" smtClean="0"/>
              <a:t>Gas Storage Building (C )</a:t>
            </a:r>
          </a:p>
          <a:p>
            <a:pPr>
              <a:lnSpc>
                <a:spcPct val="80000"/>
              </a:lnSpc>
            </a:pPr>
            <a:r>
              <a:rPr lang="en-US" sz="1200" dirty="0" smtClean="0"/>
              <a:t>Modular Office Facilities (C )</a:t>
            </a:r>
          </a:p>
          <a:p>
            <a:pPr>
              <a:lnSpc>
                <a:spcPct val="80000"/>
              </a:lnSpc>
            </a:pPr>
            <a:r>
              <a:rPr lang="en-US" sz="1200" dirty="0" smtClean="0"/>
              <a:t>Admin Building (C )</a:t>
            </a:r>
          </a:p>
          <a:p>
            <a:pPr>
              <a:lnSpc>
                <a:spcPct val="80000"/>
              </a:lnSpc>
            </a:pPr>
            <a:r>
              <a:rPr lang="en-US" sz="1200" dirty="0" smtClean="0"/>
              <a:t>Process Support Facilities (C )</a:t>
            </a:r>
          </a:p>
          <a:p>
            <a:pPr>
              <a:lnSpc>
                <a:spcPct val="80000"/>
              </a:lnSpc>
            </a:pPr>
            <a:r>
              <a:rPr lang="en-US" sz="1200" dirty="0" smtClean="0"/>
              <a:t>Welding Management (Q)</a:t>
            </a:r>
          </a:p>
          <a:p>
            <a:pPr>
              <a:lnSpc>
                <a:spcPct val="80000"/>
              </a:lnSpc>
            </a:pPr>
            <a:r>
              <a:rPr lang="en-US" sz="1200" dirty="0" smtClean="0"/>
              <a:t>Fireproofing (Q )</a:t>
            </a:r>
          </a:p>
          <a:p>
            <a:pPr>
              <a:lnSpc>
                <a:spcPct val="80000"/>
              </a:lnSpc>
            </a:pPr>
            <a:r>
              <a:rPr lang="en-US" sz="1200" dirty="0" smtClean="0"/>
              <a:t>Architectural Finishes (C )</a:t>
            </a:r>
          </a:p>
          <a:p>
            <a:pPr>
              <a:lnSpc>
                <a:spcPct val="80000"/>
              </a:lnSpc>
            </a:pPr>
            <a:r>
              <a:rPr lang="en-US" sz="1200" dirty="0" smtClean="0"/>
              <a:t>HVAC Fab / Install (Q )</a:t>
            </a:r>
          </a:p>
          <a:p>
            <a:pPr marL="0" indent="0">
              <a:lnSpc>
                <a:spcPct val="80000"/>
              </a:lnSpc>
              <a:buNone/>
            </a:pPr>
            <a:endParaRPr lang="en-US" sz="1200" dirty="0" smtClean="0"/>
          </a:p>
          <a:p>
            <a:pPr>
              <a:lnSpc>
                <a:spcPct val="80000"/>
              </a:lnSpc>
            </a:pPr>
            <a:endParaRPr lang="en-US" sz="1200" dirty="0"/>
          </a:p>
        </p:txBody>
      </p:sp>
      <p:sp>
        <p:nvSpPr>
          <p:cNvPr id="2" name="Rectangle 1"/>
          <p:cNvSpPr/>
          <p:nvPr/>
        </p:nvSpPr>
        <p:spPr>
          <a:xfrm>
            <a:off x="990600" y="6090047"/>
            <a:ext cx="3410773" cy="615553"/>
          </a:xfrm>
          <a:prstGeom prst="rect">
            <a:avLst/>
          </a:prstGeom>
        </p:spPr>
        <p:txBody>
          <a:bodyPr wrap="square">
            <a:spAutoFit/>
          </a:bodyPr>
          <a:lstStyle/>
          <a:p>
            <a:pPr lvl="0">
              <a:spcBef>
                <a:spcPct val="20000"/>
              </a:spcBef>
            </a:pPr>
            <a:r>
              <a:rPr lang="en-US" sz="1000" dirty="0"/>
              <a:t>Q – Nuclear Quality NQA-1 2008 w/ 2009 Addendum</a:t>
            </a:r>
          </a:p>
          <a:p>
            <a:pPr lvl="0">
              <a:spcBef>
                <a:spcPct val="20000"/>
              </a:spcBef>
            </a:pPr>
            <a:r>
              <a:rPr lang="en-US" sz="1000" dirty="0"/>
              <a:t>RS – Risk Significant Commercial Produces (ISO 9000)</a:t>
            </a:r>
          </a:p>
          <a:p>
            <a:pPr lvl="0">
              <a:spcBef>
                <a:spcPct val="20000"/>
              </a:spcBef>
            </a:pPr>
            <a:r>
              <a:rPr lang="en-US" sz="1000" dirty="0"/>
              <a:t>C – Industrial Commercial Products/</a:t>
            </a:r>
            <a:r>
              <a:rPr lang="en-US" sz="1000" dirty="0" smtClean="0"/>
              <a:t>Services</a:t>
            </a:r>
          </a:p>
        </p:txBody>
      </p:sp>
      <p:sp>
        <p:nvSpPr>
          <p:cNvPr id="9" name="Content Placeholder 5"/>
          <p:cNvSpPr txBox="1">
            <a:spLocks/>
          </p:cNvSpPr>
          <p:nvPr/>
        </p:nvSpPr>
        <p:spPr bwMode="auto">
          <a:xfrm>
            <a:off x="6838757" y="2365997"/>
            <a:ext cx="2208897" cy="331850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defTabSz="457200" rtl="0" fontAlgn="base">
              <a:lnSpc>
                <a:spcPts val="2400"/>
              </a:lnSpc>
              <a:spcBef>
                <a:spcPts val="600"/>
              </a:spcBef>
              <a:spcAft>
                <a:spcPct val="0"/>
              </a:spcAft>
              <a:buClr>
                <a:srgbClr val="DC291E"/>
              </a:buClr>
              <a:buFont typeface="Arial" charset="0"/>
              <a:buChar char="•"/>
              <a:defRPr sz="2800" kern="1200">
                <a:solidFill>
                  <a:schemeClr val="tx1"/>
                </a:solidFill>
                <a:latin typeface="Arial"/>
                <a:ea typeface="+mn-ea"/>
                <a:cs typeface="Arial"/>
              </a:defRPr>
            </a:lvl1pPr>
            <a:lvl2pPr marL="514350" indent="-285750" algn="l" defTabSz="457200" rtl="0" fontAlgn="base">
              <a:lnSpc>
                <a:spcPts val="2400"/>
              </a:lnSpc>
              <a:spcBef>
                <a:spcPts val="600"/>
              </a:spcBef>
              <a:spcAft>
                <a:spcPct val="0"/>
              </a:spcAft>
              <a:buClr>
                <a:srgbClr val="DC291E"/>
              </a:buClr>
              <a:buFont typeface="Lucida Grande"/>
              <a:buChar char="-"/>
              <a:defRPr sz="2400" kern="1200">
                <a:solidFill>
                  <a:schemeClr val="tx1"/>
                </a:solidFill>
                <a:latin typeface="Arial"/>
                <a:ea typeface="+mn-ea"/>
                <a:cs typeface="Arial"/>
              </a:defRPr>
            </a:lvl2pPr>
            <a:lvl3pPr marL="687388" indent="-228600" algn="l" defTabSz="457200" rtl="0" fontAlgn="base">
              <a:lnSpc>
                <a:spcPts val="2400"/>
              </a:lnSpc>
              <a:spcBef>
                <a:spcPts val="600"/>
              </a:spcBef>
              <a:spcAft>
                <a:spcPct val="0"/>
              </a:spcAft>
              <a:buClr>
                <a:srgbClr val="DC291E"/>
              </a:buClr>
              <a:buFont typeface="Arial" charset="0"/>
              <a:buChar char="•"/>
              <a:defRPr sz="2000" kern="1200">
                <a:solidFill>
                  <a:schemeClr val="tx1"/>
                </a:solidFill>
                <a:latin typeface="Arial"/>
                <a:ea typeface="+mn-ea"/>
                <a:cs typeface="Arial"/>
              </a:defRPr>
            </a:lvl3pPr>
            <a:lvl4pPr marL="973138" indent="-285750" algn="l" defTabSz="457200" rtl="0" fontAlgn="base">
              <a:lnSpc>
                <a:spcPts val="2400"/>
              </a:lnSpc>
              <a:spcBef>
                <a:spcPts val="600"/>
              </a:spcBef>
              <a:spcAft>
                <a:spcPct val="0"/>
              </a:spcAft>
              <a:buClr>
                <a:srgbClr val="DC291E"/>
              </a:buClr>
              <a:buFont typeface="Lucida Grande"/>
              <a:buChar char="-"/>
              <a:defRPr sz="1800" kern="1200">
                <a:solidFill>
                  <a:schemeClr val="tx1"/>
                </a:solidFill>
                <a:latin typeface="Arial"/>
                <a:ea typeface="+mn-ea"/>
                <a:cs typeface="Arial"/>
              </a:defRPr>
            </a:lvl4pPr>
            <a:lvl5pPr marL="1144588" indent="-228600" algn="l" defTabSz="457200" rtl="0" fontAlgn="base">
              <a:lnSpc>
                <a:spcPts val="2400"/>
              </a:lnSpc>
              <a:spcBef>
                <a:spcPts val="600"/>
              </a:spcBef>
              <a:spcAft>
                <a:spcPct val="0"/>
              </a:spcAft>
              <a:buClr>
                <a:srgbClr val="DC291E"/>
              </a:buClr>
              <a:buFont typeface="Arial" charset="0"/>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lnSpc>
                <a:spcPct val="80000"/>
              </a:lnSpc>
            </a:pPr>
            <a:r>
              <a:rPr lang="en-US" sz="1200" dirty="0"/>
              <a:t>Fire </a:t>
            </a:r>
            <a:r>
              <a:rPr lang="en-US" sz="1200" dirty="0" smtClean="0"/>
              <a:t>Protection (Q)</a:t>
            </a:r>
            <a:endParaRPr lang="en-US" sz="1200" dirty="0"/>
          </a:p>
          <a:p>
            <a:pPr>
              <a:lnSpc>
                <a:spcPct val="80000"/>
              </a:lnSpc>
            </a:pPr>
            <a:r>
              <a:rPr lang="en-US" sz="1200" dirty="0"/>
              <a:t>Cooling </a:t>
            </a:r>
            <a:r>
              <a:rPr lang="en-US" sz="1200" dirty="0" smtClean="0"/>
              <a:t>Towers (C )</a:t>
            </a:r>
            <a:endParaRPr lang="en-US" sz="1200" dirty="0"/>
          </a:p>
          <a:p>
            <a:pPr>
              <a:lnSpc>
                <a:spcPct val="80000"/>
              </a:lnSpc>
            </a:pPr>
            <a:r>
              <a:rPr lang="en-US" sz="1200" dirty="0"/>
              <a:t>Firewater Pump </a:t>
            </a:r>
            <a:r>
              <a:rPr lang="en-US" sz="1200" dirty="0" smtClean="0"/>
              <a:t>Houses ( C) </a:t>
            </a:r>
            <a:endParaRPr lang="en-US" sz="1200" dirty="0"/>
          </a:p>
          <a:p>
            <a:pPr>
              <a:lnSpc>
                <a:spcPct val="80000"/>
              </a:lnSpc>
            </a:pPr>
            <a:r>
              <a:rPr lang="en-US" sz="1200" dirty="0" smtClean="0"/>
              <a:t>Substation (C )</a:t>
            </a:r>
          </a:p>
          <a:p>
            <a:pPr>
              <a:lnSpc>
                <a:spcPct val="80000"/>
              </a:lnSpc>
            </a:pPr>
            <a:r>
              <a:rPr lang="en-US" sz="1200" dirty="0" smtClean="0"/>
              <a:t>Insulation (Q)</a:t>
            </a:r>
          </a:p>
          <a:p>
            <a:pPr>
              <a:lnSpc>
                <a:spcPct val="80000"/>
              </a:lnSpc>
            </a:pPr>
            <a:r>
              <a:rPr lang="en-US" sz="1200" dirty="0" smtClean="0"/>
              <a:t>Lightning Protection (</a:t>
            </a:r>
            <a:r>
              <a:rPr lang="en-US" sz="1200" dirty="0"/>
              <a:t>C</a:t>
            </a:r>
            <a:r>
              <a:rPr lang="en-US" sz="1200" dirty="0" smtClean="0"/>
              <a:t>) </a:t>
            </a:r>
          </a:p>
          <a:p>
            <a:pPr>
              <a:lnSpc>
                <a:spcPct val="80000"/>
              </a:lnSpc>
            </a:pPr>
            <a:r>
              <a:rPr lang="en-US" sz="1200" dirty="0" smtClean="0"/>
              <a:t>Chillers (</a:t>
            </a:r>
            <a:r>
              <a:rPr lang="en-US" sz="1200" dirty="0"/>
              <a:t>C</a:t>
            </a:r>
            <a:r>
              <a:rPr lang="en-US" sz="1200" dirty="0" smtClean="0"/>
              <a:t>)</a:t>
            </a:r>
          </a:p>
          <a:p>
            <a:pPr>
              <a:lnSpc>
                <a:spcPct val="80000"/>
              </a:lnSpc>
            </a:pPr>
            <a:r>
              <a:rPr lang="en-US" sz="1200" dirty="0"/>
              <a:t>Paving (C</a:t>
            </a:r>
            <a:r>
              <a:rPr lang="en-US" sz="1200" dirty="0" smtClean="0"/>
              <a:t>)</a:t>
            </a:r>
          </a:p>
          <a:p>
            <a:pPr>
              <a:lnSpc>
                <a:spcPct val="80000"/>
              </a:lnSpc>
            </a:pPr>
            <a:r>
              <a:rPr lang="en-US" sz="1200" dirty="0"/>
              <a:t>Roofing (C</a:t>
            </a:r>
            <a:r>
              <a:rPr lang="en-US" sz="1200" dirty="0" smtClean="0"/>
              <a:t>)</a:t>
            </a:r>
          </a:p>
          <a:p>
            <a:pPr>
              <a:lnSpc>
                <a:spcPct val="80000"/>
              </a:lnSpc>
            </a:pPr>
            <a:r>
              <a:rPr lang="en-US" sz="1200" dirty="0" smtClean="0"/>
              <a:t>Painting/Coatings </a:t>
            </a:r>
            <a:r>
              <a:rPr lang="en-US" sz="1200" dirty="0"/>
              <a:t>(C</a:t>
            </a:r>
            <a:r>
              <a:rPr lang="en-US" sz="1200" dirty="0" smtClean="0"/>
              <a:t>)</a:t>
            </a:r>
          </a:p>
          <a:p>
            <a:pPr>
              <a:lnSpc>
                <a:spcPct val="80000"/>
              </a:lnSpc>
            </a:pPr>
            <a:r>
              <a:rPr lang="en-US" sz="1200" dirty="0"/>
              <a:t>Siding (C</a:t>
            </a:r>
            <a:r>
              <a:rPr lang="en-US" sz="1200" dirty="0" smtClean="0"/>
              <a:t>)</a:t>
            </a:r>
          </a:p>
          <a:p>
            <a:pPr>
              <a:lnSpc>
                <a:spcPct val="80000"/>
              </a:lnSpc>
            </a:pPr>
            <a:r>
              <a:rPr lang="en-US" sz="1200" dirty="0" smtClean="0"/>
              <a:t>Fire Detection (Q)</a:t>
            </a:r>
          </a:p>
          <a:p>
            <a:pPr>
              <a:lnSpc>
                <a:spcPct val="80000"/>
              </a:lnSpc>
            </a:pPr>
            <a:endParaRPr lang="en-US" sz="1200" dirty="0" smtClean="0"/>
          </a:p>
          <a:p>
            <a:pPr>
              <a:lnSpc>
                <a:spcPct val="80000"/>
              </a:lnSpc>
            </a:pPr>
            <a:endParaRPr lang="en-US" sz="1200" dirty="0"/>
          </a:p>
        </p:txBody>
      </p:sp>
      <p:sp>
        <p:nvSpPr>
          <p:cNvPr id="10" name="Content Placeholder 4"/>
          <p:cNvSpPr txBox="1">
            <a:spLocks/>
          </p:cNvSpPr>
          <p:nvPr/>
        </p:nvSpPr>
        <p:spPr bwMode="auto">
          <a:xfrm>
            <a:off x="315028" y="2120128"/>
            <a:ext cx="3021264" cy="191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defTabSz="457200" rtl="0" fontAlgn="base">
              <a:lnSpc>
                <a:spcPts val="2400"/>
              </a:lnSpc>
              <a:spcBef>
                <a:spcPts val="600"/>
              </a:spcBef>
              <a:spcAft>
                <a:spcPct val="0"/>
              </a:spcAft>
              <a:buClr>
                <a:srgbClr val="DC291E"/>
              </a:buClr>
              <a:buFont typeface="Arial" charset="0"/>
              <a:buChar char="•"/>
              <a:defRPr sz="2800" kern="1200">
                <a:solidFill>
                  <a:schemeClr val="tx1"/>
                </a:solidFill>
                <a:latin typeface="Arial"/>
                <a:ea typeface="+mn-ea"/>
                <a:cs typeface="Arial"/>
              </a:defRPr>
            </a:lvl1pPr>
            <a:lvl2pPr marL="514350" indent="-285750" algn="l" defTabSz="457200" rtl="0" fontAlgn="base">
              <a:lnSpc>
                <a:spcPts val="2400"/>
              </a:lnSpc>
              <a:spcBef>
                <a:spcPts val="600"/>
              </a:spcBef>
              <a:spcAft>
                <a:spcPct val="0"/>
              </a:spcAft>
              <a:buClr>
                <a:srgbClr val="DC291E"/>
              </a:buClr>
              <a:buFont typeface="Lucida Grande"/>
              <a:buChar char="-"/>
              <a:defRPr sz="2400" kern="1200">
                <a:solidFill>
                  <a:schemeClr val="tx1"/>
                </a:solidFill>
                <a:latin typeface="Arial"/>
                <a:ea typeface="+mn-ea"/>
                <a:cs typeface="Arial"/>
              </a:defRPr>
            </a:lvl2pPr>
            <a:lvl3pPr marL="687388" indent="-228600" algn="l" defTabSz="457200" rtl="0" fontAlgn="base">
              <a:lnSpc>
                <a:spcPts val="2400"/>
              </a:lnSpc>
              <a:spcBef>
                <a:spcPts val="600"/>
              </a:spcBef>
              <a:spcAft>
                <a:spcPct val="0"/>
              </a:spcAft>
              <a:buClr>
                <a:srgbClr val="DC291E"/>
              </a:buClr>
              <a:buFont typeface="Arial" charset="0"/>
              <a:buChar char="•"/>
              <a:defRPr sz="2000" kern="1200">
                <a:solidFill>
                  <a:schemeClr val="tx1"/>
                </a:solidFill>
                <a:latin typeface="Arial"/>
                <a:ea typeface="+mn-ea"/>
                <a:cs typeface="Arial"/>
              </a:defRPr>
            </a:lvl3pPr>
            <a:lvl4pPr marL="973138" indent="-285750" algn="l" defTabSz="457200" rtl="0" fontAlgn="base">
              <a:lnSpc>
                <a:spcPts val="2400"/>
              </a:lnSpc>
              <a:spcBef>
                <a:spcPts val="600"/>
              </a:spcBef>
              <a:spcAft>
                <a:spcPct val="0"/>
              </a:spcAft>
              <a:buClr>
                <a:srgbClr val="DC291E"/>
              </a:buClr>
              <a:buFont typeface="Lucida Grande"/>
              <a:buChar char="-"/>
              <a:defRPr sz="1800" kern="1200">
                <a:solidFill>
                  <a:schemeClr val="tx1"/>
                </a:solidFill>
                <a:latin typeface="Arial"/>
                <a:ea typeface="+mn-ea"/>
                <a:cs typeface="Arial"/>
              </a:defRPr>
            </a:lvl4pPr>
            <a:lvl5pPr marL="1144588" indent="-228600" algn="l" defTabSz="457200" rtl="0" fontAlgn="base">
              <a:lnSpc>
                <a:spcPts val="2400"/>
              </a:lnSpc>
              <a:spcBef>
                <a:spcPts val="600"/>
              </a:spcBef>
              <a:spcAft>
                <a:spcPct val="0"/>
              </a:spcAft>
              <a:buClr>
                <a:srgbClr val="DC291E"/>
              </a:buClr>
              <a:buFont typeface="Arial" charset="0"/>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80000"/>
              </a:lnSpc>
              <a:buNone/>
            </a:pPr>
            <a:r>
              <a:rPr lang="en-US" sz="1200" b="1" dirty="0" smtClean="0"/>
              <a:t>PURCHASE ORDERS</a:t>
            </a:r>
            <a:endParaRPr lang="en-US" sz="1200" b="1" dirty="0"/>
          </a:p>
        </p:txBody>
      </p:sp>
      <p:sp>
        <p:nvSpPr>
          <p:cNvPr id="11" name="Content Placeholder 4"/>
          <p:cNvSpPr txBox="1">
            <a:spLocks/>
          </p:cNvSpPr>
          <p:nvPr/>
        </p:nvSpPr>
        <p:spPr bwMode="auto">
          <a:xfrm>
            <a:off x="4811893" y="2120128"/>
            <a:ext cx="3021264" cy="1910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defTabSz="457200" rtl="0" fontAlgn="base">
              <a:lnSpc>
                <a:spcPts val="2400"/>
              </a:lnSpc>
              <a:spcBef>
                <a:spcPts val="600"/>
              </a:spcBef>
              <a:spcAft>
                <a:spcPct val="0"/>
              </a:spcAft>
              <a:buClr>
                <a:srgbClr val="DC291E"/>
              </a:buClr>
              <a:buFont typeface="Arial" charset="0"/>
              <a:buChar char="•"/>
              <a:defRPr sz="2800" kern="1200">
                <a:solidFill>
                  <a:schemeClr val="tx1"/>
                </a:solidFill>
                <a:latin typeface="Arial"/>
                <a:ea typeface="+mn-ea"/>
                <a:cs typeface="Arial"/>
              </a:defRPr>
            </a:lvl1pPr>
            <a:lvl2pPr marL="514350" indent="-285750" algn="l" defTabSz="457200" rtl="0" fontAlgn="base">
              <a:lnSpc>
                <a:spcPts val="2400"/>
              </a:lnSpc>
              <a:spcBef>
                <a:spcPts val="600"/>
              </a:spcBef>
              <a:spcAft>
                <a:spcPct val="0"/>
              </a:spcAft>
              <a:buClr>
                <a:srgbClr val="DC291E"/>
              </a:buClr>
              <a:buFont typeface="Lucida Grande"/>
              <a:buChar char="-"/>
              <a:defRPr sz="2400" kern="1200">
                <a:solidFill>
                  <a:schemeClr val="tx1"/>
                </a:solidFill>
                <a:latin typeface="Arial"/>
                <a:ea typeface="+mn-ea"/>
                <a:cs typeface="Arial"/>
              </a:defRPr>
            </a:lvl2pPr>
            <a:lvl3pPr marL="687388" indent="-228600" algn="l" defTabSz="457200" rtl="0" fontAlgn="base">
              <a:lnSpc>
                <a:spcPts val="2400"/>
              </a:lnSpc>
              <a:spcBef>
                <a:spcPts val="600"/>
              </a:spcBef>
              <a:spcAft>
                <a:spcPct val="0"/>
              </a:spcAft>
              <a:buClr>
                <a:srgbClr val="DC291E"/>
              </a:buClr>
              <a:buFont typeface="Arial" charset="0"/>
              <a:buChar char="•"/>
              <a:defRPr sz="2000" kern="1200">
                <a:solidFill>
                  <a:schemeClr val="tx1"/>
                </a:solidFill>
                <a:latin typeface="Arial"/>
                <a:ea typeface="+mn-ea"/>
                <a:cs typeface="Arial"/>
              </a:defRPr>
            </a:lvl3pPr>
            <a:lvl4pPr marL="973138" indent="-285750" algn="l" defTabSz="457200" rtl="0" fontAlgn="base">
              <a:lnSpc>
                <a:spcPts val="2400"/>
              </a:lnSpc>
              <a:spcBef>
                <a:spcPts val="600"/>
              </a:spcBef>
              <a:spcAft>
                <a:spcPct val="0"/>
              </a:spcAft>
              <a:buClr>
                <a:srgbClr val="DC291E"/>
              </a:buClr>
              <a:buFont typeface="Lucida Grande"/>
              <a:buChar char="-"/>
              <a:defRPr sz="1800" kern="1200">
                <a:solidFill>
                  <a:schemeClr val="tx1"/>
                </a:solidFill>
                <a:latin typeface="Arial"/>
                <a:ea typeface="+mn-ea"/>
                <a:cs typeface="Arial"/>
              </a:defRPr>
            </a:lvl4pPr>
            <a:lvl5pPr marL="1144588" indent="-228600" algn="l" defTabSz="457200" rtl="0" fontAlgn="base">
              <a:lnSpc>
                <a:spcPts val="2400"/>
              </a:lnSpc>
              <a:spcBef>
                <a:spcPts val="600"/>
              </a:spcBef>
              <a:spcAft>
                <a:spcPct val="0"/>
              </a:spcAft>
              <a:buClr>
                <a:srgbClr val="DC291E"/>
              </a:buClr>
              <a:buFont typeface="Arial" charset="0"/>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lnSpc>
                <a:spcPct val="80000"/>
              </a:lnSpc>
              <a:buNone/>
            </a:pPr>
            <a:r>
              <a:rPr lang="en-US" sz="1200" b="1" dirty="0" smtClean="0"/>
              <a:t>SUBCONTRACTS</a:t>
            </a:r>
            <a:endParaRPr lang="en-US" sz="1200" b="1" dirty="0"/>
          </a:p>
        </p:txBody>
      </p:sp>
      <p:sp>
        <p:nvSpPr>
          <p:cNvPr id="12" name="Rectangle 11"/>
          <p:cNvSpPr/>
          <p:nvPr/>
        </p:nvSpPr>
        <p:spPr>
          <a:xfrm>
            <a:off x="5943600" y="5791200"/>
            <a:ext cx="3124200" cy="744948"/>
          </a:xfrm>
          <a:prstGeom prst="rect">
            <a:avLst/>
          </a:prstGeom>
        </p:spPr>
        <p:txBody>
          <a:bodyPr wrap="square">
            <a:spAutoFit/>
          </a:bodyPr>
          <a:lstStyle/>
          <a:p>
            <a:pPr lvl="0">
              <a:lnSpc>
                <a:spcPct val="120000"/>
              </a:lnSpc>
              <a:spcBef>
                <a:spcPct val="20000"/>
              </a:spcBef>
            </a:pPr>
            <a:r>
              <a:rPr lang="en-US" sz="1200" b="1" dirty="0">
                <a:solidFill>
                  <a:prstClr val="black"/>
                </a:solidFill>
              </a:rPr>
              <a:t>To register or for more information on UPF</a:t>
            </a:r>
            <a:r>
              <a:rPr lang="en-US" sz="1200" b="1" dirty="0" smtClean="0">
                <a:solidFill>
                  <a:prstClr val="black"/>
                </a:solidFill>
              </a:rPr>
              <a:t>,</a:t>
            </a:r>
            <a:br>
              <a:rPr lang="en-US" sz="1200" b="1" dirty="0" smtClean="0">
                <a:solidFill>
                  <a:prstClr val="black"/>
                </a:solidFill>
              </a:rPr>
            </a:br>
            <a:r>
              <a:rPr lang="en-US" sz="1200" b="1" dirty="0" smtClean="0">
                <a:solidFill>
                  <a:prstClr val="black"/>
                </a:solidFill>
              </a:rPr>
              <a:t>please </a:t>
            </a:r>
            <a:r>
              <a:rPr lang="en-US" sz="1200" b="1" dirty="0">
                <a:solidFill>
                  <a:prstClr val="black"/>
                </a:solidFill>
              </a:rPr>
              <a:t>contact us at: 865-574-0079 or upfprocurement@y12.doe.gov</a:t>
            </a:r>
          </a:p>
        </p:txBody>
      </p:sp>
    </p:spTree>
    <p:extLst>
      <p:ext uri="{BB962C8B-B14F-4D97-AF65-F5344CB8AC3E}">
        <p14:creationId xmlns="" xmlns:p14="http://schemas.microsoft.com/office/powerpoint/2010/main" val="3158903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Berlin Sans FB Demi" pitchFamily="34" charset="0"/>
              </a:rPr>
              <a:t>Uranium Processing Facility</a:t>
            </a:r>
            <a:endParaRPr lang="en-US" sz="3600" dirty="0">
              <a:latin typeface="Berlin Sans FB Demi"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270558860"/>
              </p:ext>
            </p:extLst>
          </p:nvPr>
        </p:nvGraphicFramePr>
        <p:xfrm>
          <a:off x="431800" y="1905000"/>
          <a:ext cx="8229600" cy="4541520"/>
        </p:xfrm>
        <a:graphic>
          <a:graphicData uri="http://schemas.openxmlformats.org/drawingml/2006/table">
            <a:tbl>
              <a:tblPr firstRow="1" bandRow="1">
                <a:tableStyleId>{5FD0F851-EC5A-4D38-B0AD-8093EC10F338}</a:tableStyleId>
              </a:tblPr>
              <a:tblGrid>
                <a:gridCol w="4114800"/>
                <a:gridCol w="4114800"/>
              </a:tblGrid>
              <a:tr h="1288795">
                <a:tc>
                  <a:txBody>
                    <a:bodyPr/>
                    <a:lstStyle/>
                    <a:p>
                      <a:pPr marL="0" indent="0">
                        <a:buNone/>
                      </a:pPr>
                      <a:r>
                        <a:rPr lang="en-US" sz="1400" b="0" dirty="0" smtClean="0">
                          <a:latin typeface="Berlin Sans FB Demi" pitchFamily="34" charset="0"/>
                        </a:rPr>
                        <a:t>GET LISTED IN THE UPF SUPPLIER DIRECTORY</a:t>
                      </a:r>
                    </a:p>
                    <a:p>
                      <a:r>
                        <a:rPr lang="en-US" sz="1400" b="0" dirty="0" smtClean="0">
                          <a:latin typeface="Berlin Sans FB Demi" pitchFamily="34" charset="0"/>
                        </a:rPr>
                        <a:t>865-574-0079</a:t>
                      </a:r>
                    </a:p>
                    <a:p>
                      <a:r>
                        <a:rPr lang="en-US" sz="1400" b="0" u="sng" dirty="0" smtClean="0">
                          <a:latin typeface="Berlin Sans FB Demi" pitchFamily="34" charset="0"/>
                          <a:hlinkClick r:id="rId3"/>
                        </a:rPr>
                        <a:t>http://upfprocurement@y12.doe.gov</a:t>
                      </a:r>
                      <a:endParaRPr lang="en-US" sz="1400" b="0" dirty="0" smtClean="0">
                        <a:latin typeface="Berlin Sans FB Demi" pitchFamily="34" charset="0"/>
                      </a:endParaRPr>
                    </a:p>
                    <a:p>
                      <a:pPr marL="0" indent="0">
                        <a:buNone/>
                      </a:pPr>
                      <a:r>
                        <a:rPr lang="en-US" sz="1400" dirty="0" smtClean="0">
                          <a:latin typeface="Berlin Sans FB Demi" pitchFamily="34" charset="0"/>
                        </a:rPr>
                        <a:t> </a:t>
                      </a:r>
                    </a:p>
                    <a:p>
                      <a:endParaRPr lang="en-US" sz="1400" dirty="0">
                        <a:latin typeface="Berlin Sans FB Demi" pitchFamily="34" charset="0"/>
                      </a:endParaRPr>
                    </a:p>
                  </a:txBody>
                  <a:tcPr/>
                </a:tc>
                <a:tc>
                  <a:txBody>
                    <a:bodyPr/>
                    <a:lstStyle/>
                    <a:p>
                      <a:r>
                        <a:rPr lang="en-US" sz="1400" b="0" kern="1200" dirty="0" smtClean="0">
                          <a:effectLst/>
                          <a:latin typeface="Berlin Sans FB Demi" pitchFamily="34" charset="0"/>
                        </a:rPr>
                        <a:t>PROCUREMENT CONTACTS</a:t>
                      </a:r>
                    </a:p>
                    <a:p>
                      <a:r>
                        <a:rPr lang="en-US" sz="1400" b="0" kern="1200" dirty="0" smtClean="0">
                          <a:effectLst/>
                          <a:latin typeface="Berlin Sans FB Demi" pitchFamily="34" charset="0"/>
                        </a:rPr>
                        <a:t>EQUIPMENT</a:t>
                      </a:r>
                    </a:p>
                    <a:p>
                      <a:r>
                        <a:rPr lang="en-US" sz="1400" b="0" kern="1200" dirty="0" smtClean="0">
                          <a:effectLst/>
                          <a:latin typeface="Berlin Sans FB Demi" pitchFamily="34" charset="0"/>
                        </a:rPr>
                        <a:t>Elaine Najmola</a:t>
                      </a:r>
                    </a:p>
                    <a:p>
                      <a:r>
                        <a:rPr lang="en-US" sz="1400" b="0" kern="1200" dirty="0" smtClean="0">
                          <a:effectLst/>
                          <a:latin typeface="Berlin Sans FB Demi" pitchFamily="34" charset="0"/>
                        </a:rPr>
                        <a:t>865-241-0818</a:t>
                      </a:r>
                    </a:p>
                    <a:p>
                      <a:r>
                        <a:rPr lang="en-US" sz="1400" b="0" u="sng" kern="1200" dirty="0" smtClean="0">
                          <a:effectLst/>
                          <a:latin typeface="Berlin Sans FB Demi" pitchFamily="34" charset="0"/>
                          <a:hlinkClick r:id="rId4"/>
                        </a:rPr>
                        <a:t>najmolame@y12.doe.gov</a:t>
                      </a:r>
                      <a:endParaRPr lang="en-US" sz="1400" b="0" kern="1200" dirty="0" smtClean="0">
                        <a:effectLst/>
                        <a:latin typeface="Berlin Sans FB Demi" pitchFamily="34" charset="0"/>
                      </a:endParaRPr>
                    </a:p>
                    <a:p>
                      <a:endParaRPr lang="en-US" sz="1400" dirty="0">
                        <a:latin typeface="Berlin Sans FB Demi" pitchFamily="34" charset="0"/>
                      </a:endParaRPr>
                    </a:p>
                  </a:txBody>
                  <a:tcPr/>
                </a:tc>
              </a:tr>
              <a:tr h="1088316">
                <a:tc>
                  <a:txBody>
                    <a:bodyPr/>
                    <a:lstStyle/>
                    <a:p>
                      <a:pPr marL="0" indent="0">
                        <a:buNone/>
                      </a:pPr>
                      <a:r>
                        <a:rPr lang="en-US" sz="1400" dirty="0" smtClean="0">
                          <a:latin typeface="Berlin Sans FB Demi" pitchFamily="34" charset="0"/>
                        </a:rPr>
                        <a:t>REGISTER </a:t>
                      </a:r>
                    </a:p>
                    <a:p>
                      <a:r>
                        <a:rPr lang="en-US" sz="1400" u="sng" dirty="0" smtClean="0">
                          <a:latin typeface="Berlin Sans FB Demi" pitchFamily="34" charset="0"/>
                          <a:hlinkClick r:id="rId5"/>
                        </a:rPr>
                        <a:t>http://www.supplier.bechtel.com</a:t>
                      </a:r>
                      <a:endParaRPr lang="en-US" sz="1400" dirty="0" smtClean="0">
                        <a:latin typeface="Berlin Sans FB Demi" pitchFamily="34" charset="0"/>
                      </a:endParaRPr>
                    </a:p>
                    <a:p>
                      <a:endParaRPr lang="en-US" sz="1400" dirty="0">
                        <a:latin typeface="Berlin Sans FB Demi" pitchFamily="34" charset="0"/>
                      </a:endParaRPr>
                    </a:p>
                  </a:txBody>
                  <a:tcPr/>
                </a:tc>
                <a:tc>
                  <a:txBody>
                    <a:bodyPr/>
                    <a:lstStyle/>
                    <a:p>
                      <a:r>
                        <a:rPr lang="en-US" sz="1400" kern="1200" dirty="0" smtClean="0">
                          <a:effectLst/>
                          <a:latin typeface="Berlin Sans FB Demi" pitchFamily="34" charset="0"/>
                        </a:rPr>
                        <a:t>CONSTRUCTION</a:t>
                      </a:r>
                    </a:p>
                    <a:p>
                      <a:r>
                        <a:rPr lang="en-US" sz="1400" kern="1200" dirty="0" smtClean="0">
                          <a:effectLst/>
                          <a:latin typeface="Berlin Sans FB Demi" pitchFamily="34" charset="0"/>
                        </a:rPr>
                        <a:t>Ralph Helton</a:t>
                      </a:r>
                    </a:p>
                    <a:p>
                      <a:r>
                        <a:rPr lang="en-US" sz="1400" kern="1200" dirty="0" smtClean="0">
                          <a:effectLst/>
                          <a:latin typeface="Berlin Sans FB Demi" pitchFamily="34" charset="0"/>
                        </a:rPr>
                        <a:t>865-576-9097</a:t>
                      </a:r>
                    </a:p>
                    <a:p>
                      <a:r>
                        <a:rPr lang="en-US" sz="1400" u="sng" kern="1200" dirty="0" smtClean="0">
                          <a:effectLst/>
                          <a:latin typeface="Berlin Sans FB Demi" pitchFamily="34" charset="0"/>
                          <a:hlinkClick r:id="rId6"/>
                        </a:rPr>
                        <a:t>heltonrs1@y12.doe.gov</a:t>
                      </a:r>
                      <a:endParaRPr lang="en-US" sz="1400" kern="1200" dirty="0" smtClean="0">
                        <a:effectLst/>
                        <a:latin typeface="Berlin Sans FB Demi" pitchFamily="34" charset="0"/>
                      </a:endParaRPr>
                    </a:p>
                    <a:p>
                      <a:endParaRPr lang="en-US" sz="1400" dirty="0">
                        <a:latin typeface="Berlin Sans FB Demi" pitchFamily="34" charset="0"/>
                      </a:endParaRPr>
                    </a:p>
                  </a:txBody>
                  <a:tcPr/>
                </a:tc>
              </a:tr>
              <a:tr h="1890233">
                <a:tc>
                  <a:txBody>
                    <a:bodyPr/>
                    <a:lstStyle/>
                    <a:p>
                      <a:pPr marL="0" indent="0">
                        <a:buNone/>
                      </a:pPr>
                      <a:r>
                        <a:rPr lang="en-US" sz="1400" dirty="0" smtClean="0">
                          <a:latin typeface="Berlin Sans FB Demi" pitchFamily="34" charset="0"/>
                        </a:rPr>
                        <a:t>WATCH FOR LATEST PROCUREMENTS</a:t>
                      </a:r>
                    </a:p>
                    <a:p>
                      <a:r>
                        <a:rPr lang="en-US" sz="1400" dirty="0" smtClean="0">
                          <a:latin typeface="Berlin Sans FB Demi" pitchFamily="34" charset="0"/>
                        </a:rPr>
                        <a:t>Y-12 website: </a:t>
                      </a:r>
                      <a:r>
                        <a:rPr lang="en-US" sz="1400" u="sng" dirty="0" smtClean="0">
                          <a:latin typeface="Berlin Sans FB Demi" pitchFamily="34" charset="0"/>
                          <a:hlinkClick r:id="rId7"/>
                        </a:rPr>
                        <a:t>http://www.y12.doe.gov</a:t>
                      </a:r>
                      <a:endParaRPr lang="en-US" sz="1400" dirty="0" smtClean="0">
                        <a:latin typeface="Berlin Sans FB Demi" pitchFamily="34" charset="0"/>
                      </a:endParaRPr>
                    </a:p>
                    <a:p>
                      <a:r>
                        <a:rPr lang="en-US" sz="1400" dirty="0" smtClean="0">
                          <a:latin typeface="Berlin Sans FB Demi" pitchFamily="34" charset="0"/>
                        </a:rPr>
                        <a:t>Fed Biz </a:t>
                      </a:r>
                      <a:r>
                        <a:rPr lang="en-US" sz="1400" dirty="0" err="1" smtClean="0">
                          <a:latin typeface="Berlin Sans FB Demi" pitchFamily="34" charset="0"/>
                        </a:rPr>
                        <a:t>Opp</a:t>
                      </a:r>
                      <a:r>
                        <a:rPr lang="en-US" sz="1400" dirty="0" smtClean="0">
                          <a:latin typeface="Berlin Sans FB Demi" pitchFamily="34" charset="0"/>
                        </a:rPr>
                        <a:t>: </a:t>
                      </a:r>
                      <a:r>
                        <a:rPr lang="en-US" sz="1400" u="sng" dirty="0" smtClean="0">
                          <a:latin typeface="Berlin Sans FB Demi" pitchFamily="34" charset="0"/>
                          <a:hlinkClick r:id="rId8"/>
                        </a:rPr>
                        <a:t>https://www.fbo.gov</a:t>
                      </a:r>
                      <a:endParaRPr lang="en-US" sz="1400" dirty="0" smtClean="0">
                        <a:latin typeface="Berlin Sans FB Demi" pitchFamily="34" charset="0"/>
                      </a:endParaRPr>
                    </a:p>
                    <a:p>
                      <a:endParaRPr lang="en-US" sz="1400" dirty="0">
                        <a:latin typeface="Berlin Sans FB Demi" pitchFamily="34" charset="0"/>
                      </a:endParaRPr>
                    </a:p>
                  </a:txBody>
                  <a:tcPr/>
                </a:tc>
                <a:tc>
                  <a:txBody>
                    <a:bodyPr/>
                    <a:lstStyle/>
                    <a:p>
                      <a:r>
                        <a:rPr lang="en-US" sz="1400" kern="1200" dirty="0" smtClean="0">
                          <a:effectLst/>
                          <a:latin typeface="Berlin Sans FB Demi" pitchFamily="34" charset="0"/>
                        </a:rPr>
                        <a:t>Y-12 SMALL BUSINESS PROGRAM</a:t>
                      </a:r>
                    </a:p>
                    <a:p>
                      <a:r>
                        <a:rPr lang="en-US" sz="1400" kern="1200" dirty="0" smtClean="0">
                          <a:effectLst/>
                          <a:latin typeface="Berlin Sans FB Demi" pitchFamily="34" charset="0"/>
                        </a:rPr>
                        <a:t>Lisa Copeland</a:t>
                      </a:r>
                    </a:p>
                    <a:p>
                      <a:r>
                        <a:rPr lang="en-US" sz="1400" kern="1200" dirty="0" smtClean="0">
                          <a:effectLst/>
                          <a:latin typeface="Berlin Sans FB Demi" pitchFamily="34" charset="0"/>
                        </a:rPr>
                        <a:t>865-576-2090</a:t>
                      </a:r>
                    </a:p>
                    <a:p>
                      <a:r>
                        <a:rPr lang="en-US" sz="1400" u="sng" kern="1200" dirty="0" smtClean="0">
                          <a:effectLst/>
                          <a:latin typeface="Berlin Sans FB Demi" pitchFamily="34" charset="0"/>
                          <a:hlinkClick r:id="rId9"/>
                        </a:rPr>
                        <a:t>copelandl@y12.doe.gov</a:t>
                      </a:r>
                      <a:endParaRPr lang="en-US" sz="1400" u="sng" kern="1200" dirty="0" smtClean="0">
                        <a:effectLst/>
                        <a:latin typeface="Berlin Sans FB Dem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latin typeface="Berlin Sans FB Dem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Berlin Sans FB Demi" pitchFamily="34" charset="0"/>
                        </a:rPr>
                        <a:t>http://www.y12.doe.gov/suppliers/socioeconomic-programs</a:t>
                      </a:r>
                    </a:p>
                    <a:p>
                      <a:endParaRPr lang="en-US" sz="1400" kern="1200" dirty="0" smtClean="0">
                        <a:effectLst/>
                        <a:latin typeface="Berlin Sans FB Demi" pitchFamily="34" charset="0"/>
                      </a:endParaRPr>
                    </a:p>
                    <a:p>
                      <a:endParaRPr lang="en-US" sz="1400" dirty="0">
                        <a:latin typeface="Berlin Sans FB Demi" pitchFamily="34" charset="0"/>
                      </a:endParaRPr>
                    </a:p>
                  </a:txBody>
                  <a:tcPr/>
                </a:tc>
              </a:tr>
            </a:tbl>
          </a:graphicData>
        </a:graphic>
      </p:graphicFrame>
      <p:sp>
        <p:nvSpPr>
          <p:cNvPr id="5" name="TextBox 4"/>
          <p:cNvSpPr txBox="1"/>
          <p:nvPr/>
        </p:nvSpPr>
        <p:spPr>
          <a:xfrm>
            <a:off x="508000" y="1426636"/>
            <a:ext cx="8153400" cy="738664"/>
          </a:xfrm>
          <a:prstGeom prst="rect">
            <a:avLst/>
          </a:prstGeom>
          <a:noFill/>
        </p:spPr>
        <p:txBody>
          <a:bodyPr wrap="square" rtlCol="0">
            <a:spAutoFit/>
          </a:bodyPr>
          <a:lstStyle/>
          <a:p>
            <a:pPr algn="ctr"/>
            <a:r>
              <a:rPr lang="en-US" sz="2400" dirty="0" smtClean="0">
                <a:latin typeface="Berlin Sans FB Demi" pitchFamily="34" charset="0"/>
              </a:rPr>
              <a:t>Interested in Becoming a UPF Supplier?</a:t>
            </a:r>
          </a:p>
          <a:p>
            <a:endParaRPr lang="en-US" dirty="0"/>
          </a:p>
        </p:txBody>
      </p:sp>
      <p:cxnSp>
        <p:nvCxnSpPr>
          <p:cNvPr id="6" name="Straight Connector 5"/>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bwMode="auto">
          <a:xfrm>
            <a:off x="4114800" y="4267200"/>
            <a:ext cx="3429000" cy="1219200"/>
          </a:xfrm>
          <a:prstGeom prst="ellipse">
            <a:avLst/>
          </a:prstGeom>
          <a:solidFill>
            <a:schemeClr val="accent1">
              <a:alpha val="0"/>
            </a:schemeClr>
          </a:solidFill>
          <a:ln w="412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Garamond" pitchFamily="18" charset="0"/>
            </a:endParaRPr>
          </a:p>
        </p:txBody>
      </p:sp>
    </p:spTree>
    <p:extLst>
      <p:ext uri="{BB962C8B-B14F-4D97-AF65-F5344CB8AC3E}">
        <p14:creationId xmlns:p14="http://schemas.microsoft.com/office/powerpoint/2010/main" xmlns="" val="30062924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22</a:t>
            </a:fld>
            <a:endParaRPr lang="en-US"/>
          </a:p>
        </p:txBody>
      </p:sp>
      <p:sp>
        <p:nvSpPr>
          <p:cNvPr id="5" name="Title 4"/>
          <p:cNvSpPr txBox="1">
            <a:spLocks noGrp="1"/>
          </p:cNvSpPr>
          <p:nvPr>
            <p:ph type="title"/>
          </p:nvPr>
        </p:nvSpPr>
        <p:spPr>
          <a:xfrm>
            <a:off x="-2669726" y="3810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Upcoming Opportunity </a:t>
            </a:r>
            <a:br>
              <a:rPr lang="en-US" sz="4000" dirty="0" smtClean="0">
                <a:latin typeface="Berlin Sans FB Demi" pitchFamily="34" charset="0"/>
              </a:rPr>
            </a:br>
            <a:r>
              <a:rPr lang="en-US" sz="4000" dirty="0" smtClean="0">
                <a:latin typeface="Berlin Sans FB Demi" pitchFamily="34" charset="0"/>
              </a:rPr>
              <a:t>Training - OST  </a:t>
            </a:r>
            <a:br>
              <a:rPr lang="en-US" sz="4000" dirty="0" smtClean="0">
                <a:latin typeface="Berlin Sans FB Demi" pitchFamily="34" charset="0"/>
              </a:rPr>
            </a:br>
            <a:r>
              <a:rPr lang="en-US" sz="1800" dirty="0" smtClean="0">
                <a:latin typeface="Berlin Sans FB Demi" pitchFamily="34" charset="0"/>
              </a:rPr>
              <a:t>Federal Prime (NA004-14-0004)</a:t>
            </a:r>
          </a:p>
        </p:txBody>
      </p:sp>
      <p:sp>
        <p:nvSpPr>
          <p:cNvPr id="6" name="Content Placeholder 2"/>
          <p:cNvSpPr>
            <a:spLocks noGrp="1"/>
          </p:cNvSpPr>
          <p:nvPr>
            <p:ph idx="1"/>
          </p:nvPr>
        </p:nvSpPr>
        <p:spPr>
          <a:xfrm>
            <a:off x="304800" y="1371600"/>
            <a:ext cx="8686800" cy="4525963"/>
          </a:xfr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eaLnBrk="1" hangingPunct="1">
              <a:lnSpc>
                <a:spcPct val="90000"/>
              </a:lnSpc>
              <a:buFont typeface="Wingdings" pitchFamily="2" charset="2"/>
              <a:buNone/>
              <a:defRPr/>
            </a:pPr>
            <a:r>
              <a:rPr lang="en-US" b="1" u="sng" dirty="0" smtClean="0">
                <a:latin typeface="Berlin Sans FB Demi" pitchFamily="34" charset="0"/>
              </a:rPr>
              <a:t>Office of Secure Transportation</a:t>
            </a:r>
          </a:p>
          <a:p>
            <a:pPr eaLnBrk="1" hangingPunct="1">
              <a:lnSpc>
                <a:spcPct val="90000"/>
              </a:lnSpc>
              <a:defRPr/>
            </a:pPr>
            <a:r>
              <a:rPr lang="en-US" sz="2200" dirty="0" smtClean="0">
                <a:latin typeface="Berlin Sans FB Demi" pitchFamily="34" charset="0"/>
              </a:rPr>
              <a:t>Estimated Value				$30M - $50M</a:t>
            </a:r>
          </a:p>
          <a:p>
            <a:pPr eaLnBrk="1" hangingPunct="1">
              <a:lnSpc>
                <a:spcPct val="90000"/>
              </a:lnSpc>
              <a:defRPr/>
            </a:pPr>
            <a:r>
              <a:rPr lang="en-US" sz="2200" dirty="0" smtClean="0">
                <a:latin typeface="Berlin Sans FB Demi" pitchFamily="34" charset="0"/>
              </a:rPr>
              <a:t>Period of Performance			5 Years </a:t>
            </a:r>
          </a:p>
          <a:p>
            <a:pPr eaLnBrk="1" hangingPunct="1">
              <a:lnSpc>
                <a:spcPct val="90000"/>
              </a:lnSpc>
              <a:defRPr/>
            </a:pPr>
            <a:r>
              <a:rPr lang="en-US" sz="2200" dirty="0" smtClean="0">
                <a:latin typeface="Berlin Sans FB Demi" pitchFamily="34" charset="0"/>
              </a:rPr>
              <a:t>Incumbent					ITP, LLC</a:t>
            </a:r>
          </a:p>
          <a:p>
            <a:pPr eaLnBrk="1" hangingPunct="1">
              <a:lnSpc>
                <a:spcPct val="90000"/>
              </a:lnSpc>
              <a:defRPr/>
            </a:pPr>
            <a:r>
              <a:rPr lang="en-US" sz="2200" dirty="0" smtClean="0">
                <a:latin typeface="Berlin Sans FB Demi" pitchFamily="34" charset="0"/>
              </a:rPr>
              <a:t>Acquisition Approach			SBSA</a:t>
            </a:r>
          </a:p>
          <a:p>
            <a:pPr eaLnBrk="1" hangingPunct="1">
              <a:lnSpc>
                <a:spcPct val="90000"/>
              </a:lnSpc>
              <a:defRPr/>
            </a:pPr>
            <a:r>
              <a:rPr lang="en-US" sz="2200" dirty="0" smtClean="0">
                <a:latin typeface="Berlin Sans FB Demi" pitchFamily="34" charset="0"/>
              </a:rPr>
              <a:t>Estimated RFP Release			2nd Qtr. FY 2014</a:t>
            </a:r>
          </a:p>
          <a:p>
            <a:pPr eaLnBrk="1" hangingPunct="1">
              <a:lnSpc>
                <a:spcPct val="90000"/>
              </a:lnSpc>
              <a:defRPr/>
            </a:pPr>
            <a:r>
              <a:rPr lang="en-US" sz="2200" dirty="0" smtClean="0">
                <a:latin typeface="Berlin Sans FB Demi" pitchFamily="34" charset="0"/>
              </a:rPr>
              <a:t>NAICS Code					561210 ($35.5M)</a:t>
            </a:r>
          </a:p>
          <a:p>
            <a:pPr eaLnBrk="1" hangingPunct="1">
              <a:lnSpc>
                <a:spcPct val="90000"/>
              </a:lnSpc>
              <a:defRPr/>
            </a:pPr>
            <a:r>
              <a:rPr lang="en-US" sz="2200" dirty="0" smtClean="0">
                <a:latin typeface="Berlin Sans FB Demi" pitchFamily="34" charset="0"/>
              </a:rPr>
              <a:t>Training and related services to support Material Handlers for the Office of Secure Transportation. The contractor furnishes all facilities, equipment, material to provide support services to analyze, design, develop, plan, execute mission operations and training administrative support and evaluate training and equip Federal Agents (FA’s) and Agent Candidates to support the OST mission. </a:t>
            </a:r>
            <a:r>
              <a:rPr lang="en-US" sz="1400" u="sng" dirty="0" smtClean="0"/>
              <a:t>(</a:t>
            </a:r>
            <a:r>
              <a:rPr lang="en-US" sz="1400" u="sng" dirty="0" smtClean="0">
                <a:hlinkClick r:id="rId2"/>
              </a:rPr>
              <a:t>http://nnsa.energy.gov/aboutus/ourprograms/defenseprograms/securetransportation</a:t>
            </a:r>
            <a:r>
              <a:rPr lang="en-US" sz="1400" u="sng" dirty="0" smtClean="0"/>
              <a:t>)</a:t>
            </a:r>
            <a:endParaRPr lang="en-US" sz="1400" dirty="0" smtClean="0">
              <a:latin typeface="Berlin Sans FB Demi" pitchFamily="34" charset="0"/>
            </a:endParaRPr>
          </a:p>
          <a:p>
            <a:pPr eaLnBrk="1" hangingPunct="1">
              <a:lnSpc>
                <a:spcPct val="90000"/>
              </a:lnSpc>
              <a:defRPr/>
            </a:pPr>
            <a:r>
              <a:rPr lang="en-US" sz="2200" dirty="0" smtClean="0">
                <a:latin typeface="Berlin Sans FB Demi" pitchFamily="34" charset="0"/>
              </a:rPr>
              <a:t>Contact Greg Gonzales for more details (505) 845-5420</a:t>
            </a:r>
          </a:p>
          <a:p>
            <a:pPr eaLnBrk="1" hangingPunct="1">
              <a:lnSpc>
                <a:spcPct val="90000"/>
              </a:lnSpc>
              <a:defRPr/>
            </a:pPr>
            <a:endParaRPr lang="en-US" sz="2200" dirty="0" smtClean="0">
              <a:latin typeface="Berlin Sans FB Demi" pitchFamily="34" charset="0"/>
            </a:endParaRPr>
          </a:p>
          <a:p>
            <a:pPr eaLnBrk="1" hangingPunct="1">
              <a:lnSpc>
                <a:spcPct val="90000"/>
              </a:lnSpc>
              <a:defRPr/>
            </a:pPr>
            <a:endParaRPr lang="en-US" dirty="0" smtClean="0">
              <a:latin typeface="Berlin Sans FB Demi" pitchFamily="34" charset="0"/>
            </a:endParaRPr>
          </a:p>
        </p:txBody>
      </p:sp>
      <p:sp>
        <p:nvSpPr>
          <p:cNvPr id="7" name="TextBox 6"/>
          <p:cNvSpPr txBox="1"/>
          <p:nvPr/>
        </p:nvSpPr>
        <p:spPr>
          <a:xfrm>
            <a:off x="124261" y="6581001"/>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23</a:t>
            </a:fld>
            <a:endParaRPr lang="en-US"/>
          </a:p>
        </p:txBody>
      </p:sp>
      <p:sp>
        <p:nvSpPr>
          <p:cNvPr id="5" name="Title 4"/>
          <p:cNvSpPr txBox="1">
            <a:spLocks noGrp="1"/>
          </p:cNvSpPr>
          <p:nvPr>
            <p:ph type="title"/>
          </p:nvPr>
        </p:nvSpPr>
        <p:spPr>
          <a:xfrm>
            <a:off x="-2669726" y="3810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Upcoming Opportunity </a:t>
            </a:r>
            <a:br>
              <a:rPr lang="en-US" sz="4000" dirty="0" smtClean="0">
                <a:latin typeface="Berlin Sans FB Demi" pitchFamily="34" charset="0"/>
              </a:rPr>
            </a:br>
            <a:r>
              <a:rPr lang="en-US" sz="4000" dirty="0" smtClean="0">
                <a:latin typeface="Berlin Sans FB Demi" pitchFamily="34" charset="0"/>
              </a:rPr>
              <a:t>NEPA Environmental Services</a:t>
            </a:r>
            <a:br>
              <a:rPr lang="en-US" sz="4000" dirty="0" smtClean="0">
                <a:latin typeface="Berlin Sans FB Demi" pitchFamily="34" charset="0"/>
              </a:rPr>
            </a:br>
            <a:endParaRPr lang="en-US" sz="1800" dirty="0" smtClean="0">
              <a:latin typeface="Berlin Sans FB Demi" pitchFamily="34" charset="0"/>
            </a:endParaRPr>
          </a:p>
        </p:txBody>
      </p:sp>
      <p:sp>
        <p:nvSpPr>
          <p:cNvPr id="6" name="Content Placeholder 2"/>
          <p:cNvSpPr>
            <a:spLocks noGrp="1"/>
          </p:cNvSpPr>
          <p:nvPr>
            <p:ph idx="1"/>
          </p:nvPr>
        </p:nvSpPr>
        <p:spPr>
          <a:xfrm>
            <a:off x="457200" y="1600200"/>
            <a:ext cx="8534400" cy="4525963"/>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defRPr/>
            </a:pPr>
            <a:r>
              <a:rPr lang="en-US" sz="2400" dirty="0" smtClean="0">
                <a:latin typeface="Berlin Sans FB Demi" pitchFamily="34" charset="0"/>
              </a:rPr>
              <a:t>Estimated Value				~$91M</a:t>
            </a:r>
          </a:p>
          <a:p>
            <a:pPr eaLnBrk="1" hangingPunct="1">
              <a:lnSpc>
                <a:spcPct val="90000"/>
              </a:lnSpc>
              <a:defRPr/>
            </a:pPr>
            <a:r>
              <a:rPr lang="en-US" sz="2400" dirty="0" smtClean="0">
                <a:latin typeface="Berlin Sans FB Demi" pitchFamily="34" charset="0"/>
              </a:rPr>
              <a:t>Period of Performance			5 years</a:t>
            </a:r>
          </a:p>
          <a:p>
            <a:pPr eaLnBrk="1" hangingPunct="1">
              <a:lnSpc>
                <a:spcPct val="90000"/>
              </a:lnSpc>
              <a:defRPr/>
            </a:pPr>
            <a:r>
              <a:rPr lang="en-US" sz="2400" dirty="0" smtClean="0">
                <a:latin typeface="Berlin Sans FB Demi" pitchFamily="34" charset="0"/>
              </a:rPr>
              <a:t>Acquisition Approach			Schedule 899			-  Small Business criterion: 		Primary  	</a:t>
            </a:r>
          </a:p>
          <a:p>
            <a:pPr eaLnBrk="1" hangingPunct="1">
              <a:lnSpc>
                <a:spcPct val="90000"/>
              </a:lnSpc>
              <a:defRPr/>
            </a:pPr>
            <a:r>
              <a:rPr lang="en-US" sz="2400" dirty="0" smtClean="0">
                <a:latin typeface="Berlin Sans FB Demi" pitchFamily="34" charset="0"/>
              </a:rPr>
              <a:t>Estimated RFP Release			2nd Qtr.  FY 2014</a:t>
            </a:r>
          </a:p>
          <a:p>
            <a:pPr eaLnBrk="1" hangingPunct="1">
              <a:lnSpc>
                <a:spcPct val="90000"/>
              </a:lnSpc>
              <a:defRPr/>
            </a:pPr>
            <a:r>
              <a:rPr lang="en-US" sz="2400" dirty="0" smtClean="0">
                <a:latin typeface="Berlin Sans FB Demi" pitchFamily="34" charset="0"/>
              </a:rPr>
              <a:t>NAICS Code				541620 ($14M)</a:t>
            </a:r>
          </a:p>
          <a:p>
            <a:pPr eaLnBrk="1" hangingPunct="1">
              <a:lnSpc>
                <a:spcPct val="90000"/>
              </a:lnSpc>
              <a:defRPr/>
            </a:pPr>
            <a:r>
              <a:rPr lang="en-US" sz="2400" dirty="0" smtClean="0">
                <a:latin typeface="Berlin Sans FB Demi" pitchFamily="34" charset="0"/>
              </a:rPr>
              <a:t>RFQ Release				Within weeks</a:t>
            </a:r>
          </a:p>
          <a:p>
            <a:pPr eaLnBrk="1" hangingPunct="1">
              <a:lnSpc>
                <a:spcPct val="90000"/>
              </a:lnSpc>
              <a:defRPr/>
            </a:pPr>
            <a:r>
              <a:rPr lang="en-US" sz="2400" dirty="0" smtClean="0">
                <a:latin typeface="Berlin Sans FB Demi" pitchFamily="34" charset="0"/>
              </a:rPr>
              <a:t>Provide Environmental Services across the NNSA and DOE enterprise including the preparation of environmental assessments, environmental impact statements,  &amp; other supporting reports.</a:t>
            </a:r>
          </a:p>
          <a:p>
            <a:pPr eaLnBrk="1" hangingPunct="1">
              <a:lnSpc>
                <a:spcPct val="90000"/>
              </a:lnSpc>
              <a:defRPr/>
            </a:pPr>
            <a:r>
              <a:rPr lang="en-US" sz="2400" dirty="0" smtClean="0">
                <a:latin typeface="Berlin Sans FB Demi" pitchFamily="34" charset="0"/>
              </a:rPr>
              <a:t>Point of Contact:  </a:t>
            </a:r>
            <a:r>
              <a:rPr lang="en-US" sz="2000" dirty="0" smtClean="0">
                <a:latin typeface="Berlin Sans FB Demi" pitchFamily="34" charset="0"/>
              </a:rPr>
              <a:t>Greg Gonzales/NNSA	(505) 845-5420</a:t>
            </a:r>
          </a:p>
          <a:p>
            <a:pPr eaLnBrk="1" hangingPunct="1">
              <a:lnSpc>
                <a:spcPct val="90000"/>
              </a:lnSpc>
              <a:defRPr/>
            </a:pPr>
            <a:endParaRPr lang="en-US" sz="2000" dirty="0" smtClean="0">
              <a:latin typeface="Berlin Sans FB Demi" pitchFamily="34" charset="0"/>
            </a:endParaRPr>
          </a:p>
          <a:p>
            <a:pPr eaLnBrk="1" hangingPunct="1">
              <a:lnSpc>
                <a:spcPct val="90000"/>
              </a:lnSpc>
              <a:defRPr/>
            </a:pPr>
            <a:endParaRPr lang="en-US" sz="2400" dirty="0" smtClean="0">
              <a:latin typeface="Berlin Sans FB Demi" pitchFamily="34" charset="0"/>
            </a:endParaRPr>
          </a:p>
          <a:p>
            <a:pPr eaLnBrk="1" hangingPunct="1">
              <a:lnSpc>
                <a:spcPct val="90000"/>
              </a:lnSpc>
              <a:defRPr/>
            </a:pPr>
            <a:endParaRPr lang="en-US" dirty="0" smtClean="0">
              <a:latin typeface="Berlin Sans FB Demi" pitchFamily="34" charset="0"/>
            </a:endParaRPr>
          </a:p>
        </p:txBody>
      </p:sp>
      <p:sp>
        <p:nvSpPr>
          <p:cNvPr id="7" name="TextBox 6"/>
          <p:cNvSpPr txBox="1"/>
          <p:nvPr/>
        </p:nvSpPr>
        <p:spPr>
          <a:xfrm>
            <a:off x="124261" y="6257925"/>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30CB150C-DA8B-4189-8144-E828F8278DED}" type="slidenum">
              <a:rPr lang="en-US" smtClean="0"/>
              <a:pPr>
                <a:defRPr/>
              </a:pPr>
              <a:t>24</a:t>
            </a:fld>
            <a:endParaRPr lang="en-US"/>
          </a:p>
        </p:txBody>
      </p:sp>
      <p:sp>
        <p:nvSpPr>
          <p:cNvPr id="5" name="Title 4"/>
          <p:cNvSpPr txBox="1">
            <a:spLocks noGrp="1"/>
          </p:cNvSpPr>
          <p:nvPr>
            <p:ph type="title"/>
          </p:nvPr>
        </p:nvSpPr>
        <p:spPr>
          <a:xfrm>
            <a:off x="-2669726" y="381000"/>
            <a:ext cx="14483452"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en-US" sz="4000" dirty="0" smtClean="0">
                <a:latin typeface="Berlin Sans FB Demi" pitchFamily="34" charset="0"/>
              </a:rPr>
              <a:t>Upcoming Opportunity </a:t>
            </a:r>
            <a:br>
              <a:rPr lang="en-US" sz="4000" dirty="0" smtClean="0">
                <a:latin typeface="Berlin Sans FB Demi" pitchFamily="34" charset="0"/>
              </a:rPr>
            </a:br>
            <a:r>
              <a:rPr lang="en-US" sz="4000" dirty="0" smtClean="0">
                <a:latin typeface="Berlin Sans FB Demi" pitchFamily="34" charset="0"/>
              </a:rPr>
              <a:t> Environmental Remediation Services</a:t>
            </a:r>
            <a:br>
              <a:rPr lang="en-US" sz="4000" dirty="0" smtClean="0">
                <a:latin typeface="Berlin Sans FB Demi" pitchFamily="34" charset="0"/>
              </a:rPr>
            </a:br>
            <a:endParaRPr lang="en-US" sz="1800" dirty="0" smtClean="0">
              <a:latin typeface="Berlin Sans FB Demi" pitchFamily="34" charset="0"/>
            </a:endParaRPr>
          </a:p>
        </p:txBody>
      </p:sp>
      <p:sp>
        <p:nvSpPr>
          <p:cNvPr id="6" name="Content Placeholder 2"/>
          <p:cNvSpPr>
            <a:spLocks noGrp="1"/>
          </p:cNvSpPr>
          <p:nvPr>
            <p:ph idx="1"/>
          </p:nvPr>
        </p:nvSpPr>
        <p:spPr>
          <a:xfrm>
            <a:off x="228600" y="1570037"/>
            <a:ext cx="8915400" cy="4525963"/>
          </a:xfrm>
          <a:noFill/>
          <a:ln w="9525">
            <a:noFill/>
            <a:miter lim="800000"/>
            <a:headEnd/>
            <a:tailEnd/>
          </a:ln>
          <a:effectLst/>
        </p:spPr>
        <p:txBody>
          <a:bodyPr vert="horz" wrap="square" lIns="91440" tIns="45720" rIns="91440" bIns="45720" numCol="1" anchor="t" anchorCtr="0" compatLnSpc="1">
            <a:prstTxWarp prst="textNoShape">
              <a:avLst/>
            </a:prstTxWarp>
            <a:noAutofit/>
            <a:scene3d>
              <a:camera prst="orthographicFront"/>
              <a:lightRig rig="sunset" dir="t"/>
            </a:scene3d>
          </a:bodyPr>
          <a:lstStyle/>
          <a:p>
            <a:pPr eaLnBrk="1" hangingPunct="1">
              <a:lnSpc>
                <a:spcPct val="90000"/>
              </a:lnSpc>
              <a:defRPr/>
            </a:pPr>
            <a:r>
              <a:rPr lang="en-US" sz="2400" dirty="0" smtClean="0">
                <a:latin typeface="Berlin Sans FB Demi" pitchFamily="34" charset="0"/>
              </a:rPr>
              <a:t>Location:  Nevada National Security Site</a:t>
            </a:r>
            <a:endParaRPr lang="en-US" sz="2400" b="1" u="sng" dirty="0" smtClean="0">
              <a:latin typeface="Berlin Sans FB Demi" pitchFamily="34" charset="0"/>
            </a:endParaRPr>
          </a:p>
          <a:p>
            <a:pPr eaLnBrk="1" hangingPunct="1">
              <a:lnSpc>
                <a:spcPct val="90000"/>
              </a:lnSpc>
              <a:defRPr/>
            </a:pPr>
            <a:r>
              <a:rPr lang="en-US" sz="2400" dirty="0" smtClean="0">
                <a:latin typeface="Berlin Sans FB Demi" pitchFamily="34" charset="0"/>
              </a:rPr>
              <a:t>Estimated Value				Over $100M</a:t>
            </a:r>
          </a:p>
          <a:p>
            <a:pPr eaLnBrk="1" hangingPunct="1">
              <a:lnSpc>
                <a:spcPct val="90000"/>
              </a:lnSpc>
              <a:defRPr/>
            </a:pPr>
            <a:r>
              <a:rPr lang="en-US" sz="2400" dirty="0" smtClean="0">
                <a:latin typeface="Berlin Sans FB Demi" pitchFamily="34" charset="0"/>
              </a:rPr>
              <a:t>Period of Performance			5 years</a:t>
            </a:r>
          </a:p>
          <a:p>
            <a:pPr eaLnBrk="1" hangingPunct="1">
              <a:lnSpc>
                <a:spcPct val="90000"/>
              </a:lnSpc>
              <a:defRPr/>
            </a:pPr>
            <a:r>
              <a:rPr lang="en-US" sz="2400" dirty="0" smtClean="0">
                <a:latin typeface="Berlin Sans FB Demi" pitchFamily="34" charset="0"/>
              </a:rPr>
              <a:t>Acquisition Approach			SBSA			</a:t>
            </a:r>
          </a:p>
          <a:p>
            <a:pPr eaLnBrk="1" hangingPunct="1">
              <a:lnSpc>
                <a:spcPct val="90000"/>
              </a:lnSpc>
              <a:defRPr/>
            </a:pPr>
            <a:r>
              <a:rPr lang="en-US" sz="2400" dirty="0" smtClean="0">
                <a:latin typeface="Berlin Sans FB Demi" pitchFamily="34" charset="0"/>
              </a:rPr>
              <a:t>Estimated RFP Release			2nd Qtr.  FY 2014</a:t>
            </a:r>
          </a:p>
          <a:p>
            <a:pPr eaLnBrk="1" hangingPunct="1">
              <a:lnSpc>
                <a:spcPct val="90000"/>
              </a:lnSpc>
              <a:defRPr/>
            </a:pPr>
            <a:r>
              <a:rPr lang="en-US" sz="2400" dirty="0" smtClean="0">
                <a:latin typeface="Berlin Sans FB Demi" pitchFamily="34" charset="0"/>
              </a:rPr>
              <a:t>NAICS Code				562910 (500 employee)</a:t>
            </a:r>
          </a:p>
          <a:p>
            <a:pPr eaLnBrk="1" hangingPunct="1">
              <a:lnSpc>
                <a:spcPct val="90000"/>
              </a:lnSpc>
              <a:defRPr/>
            </a:pPr>
            <a:r>
              <a:rPr lang="en-US" sz="2400" dirty="0" smtClean="0">
                <a:latin typeface="Berlin Sans FB Demi" pitchFamily="34" charset="0"/>
              </a:rPr>
              <a:t>Environmental characterization and remediation services at designated corrective actions sites.  Program Management &amp; public involvement support; site characterization &amp; assessments;  remedial action &amp; waste acceptance services</a:t>
            </a:r>
          </a:p>
          <a:p>
            <a:pPr eaLnBrk="1" hangingPunct="1">
              <a:lnSpc>
                <a:spcPct val="90000"/>
              </a:lnSpc>
              <a:defRPr/>
            </a:pPr>
            <a:r>
              <a:rPr lang="en-US" sz="2400" dirty="0" smtClean="0">
                <a:latin typeface="Berlin Sans FB Demi" pitchFamily="34" charset="0"/>
              </a:rPr>
              <a:t>Point of Contact:  </a:t>
            </a:r>
            <a:r>
              <a:rPr lang="en-US" sz="2000" dirty="0" smtClean="0">
                <a:latin typeface="Berlin Sans FB Demi" pitchFamily="34" charset="0"/>
              </a:rPr>
              <a:t>Greg Gonzales/NNSA (505) 845-5420</a:t>
            </a:r>
          </a:p>
          <a:p>
            <a:pPr eaLnBrk="1" hangingPunct="1">
              <a:lnSpc>
                <a:spcPct val="90000"/>
              </a:lnSpc>
              <a:defRPr/>
            </a:pPr>
            <a:endParaRPr lang="en-US" sz="2400" dirty="0" smtClean="0">
              <a:latin typeface="Berlin Sans FB Demi" pitchFamily="34" charset="0"/>
            </a:endParaRPr>
          </a:p>
          <a:p>
            <a:pPr eaLnBrk="1" hangingPunct="1">
              <a:lnSpc>
                <a:spcPct val="90000"/>
              </a:lnSpc>
              <a:defRPr/>
            </a:pPr>
            <a:endParaRPr lang="en-US" dirty="0" smtClean="0">
              <a:latin typeface="Berlin Sans FB Demi" pitchFamily="34" charset="0"/>
            </a:endParaRPr>
          </a:p>
        </p:txBody>
      </p:sp>
      <p:sp>
        <p:nvSpPr>
          <p:cNvPr id="7" name="TextBox 6"/>
          <p:cNvSpPr txBox="1"/>
          <p:nvPr/>
        </p:nvSpPr>
        <p:spPr>
          <a:xfrm>
            <a:off x="124261" y="6257925"/>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eaLnBrk="1" hangingPunct="1">
              <a:defRPr/>
            </a:pPr>
            <a:r>
              <a:rPr lang="en-US" sz="4000" dirty="0" smtClean="0">
                <a:latin typeface="Berlin Sans FB Demi" pitchFamily="34" charset="0"/>
              </a:rPr>
              <a:t>Upcoming Opportunity</a:t>
            </a:r>
            <a:br>
              <a:rPr lang="en-US" sz="4000" dirty="0" smtClean="0">
                <a:latin typeface="Berlin Sans FB Demi" pitchFamily="34" charset="0"/>
              </a:rPr>
            </a:br>
            <a:r>
              <a:rPr lang="en-US" sz="4000" dirty="0" smtClean="0">
                <a:latin typeface="Berlin Sans FB Demi" pitchFamily="34" charset="0"/>
              </a:rPr>
              <a:t>Consolidated Mission IT. &amp; Cyber </a:t>
            </a:r>
            <a:endParaRPr lang="en-US" sz="1600" dirty="0" smtClean="0"/>
          </a:p>
        </p:txBody>
      </p:sp>
      <p:sp>
        <p:nvSpPr>
          <p:cNvPr id="3" name="Content Placeholder 2"/>
          <p:cNvSpPr>
            <a:spLocks noGrp="1"/>
          </p:cNvSpPr>
          <p:nvPr>
            <p:ph idx="1"/>
          </p:nvPr>
        </p:nvSpPr>
        <p:spPr>
          <a:xfrm>
            <a:off x="228600" y="1676400"/>
            <a:ext cx="8915400" cy="5181600"/>
          </a:xfrm>
        </p:spPr>
        <p:txBody>
          <a:bodyPr>
            <a:noAutofit/>
          </a:bodyPr>
          <a:lstStyle/>
          <a:p>
            <a:pPr eaLnBrk="1" hangingPunct="1">
              <a:lnSpc>
                <a:spcPct val="90000"/>
              </a:lnSpc>
              <a:buNone/>
              <a:defRPr/>
            </a:pPr>
            <a:r>
              <a:rPr lang="en-US" b="1" u="sng" dirty="0" smtClean="0">
                <a:latin typeface="Berlin Sans FB Demi" pitchFamily="34" charset="0"/>
              </a:rPr>
              <a:t>Extensive, Multi-site IT Support Services</a:t>
            </a:r>
          </a:p>
          <a:p>
            <a:pPr eaLnBrk="1" hangingPunct="1">
              <a:lnSpc>
                <a:spcPct val="90000"/>
              </a:lnSpc>
              <a:tabLst>
                <a:tab pos="5375275" algn="l"/>
              </a:tabLst>
              <a:defRPr/>
            </a:pPr>
            <a:r>
              <a:rPr lang="en-US" sz="2000" b="1" dirty="0" smtClean="0">
                <a:latin typeface="Berlin Sans FB Demi" pitchFamily="34" charset="0"/>
              </a:rPr>
              <a:t>Estimated Value	</a:t>
            </a:r>
            <a:r>
              <a:rPr lang="en-US" sz="2000" dirty="0" smtClean="0">
                <a:latin typeface="Berlin Sans FB Demi" pitchFamily="34" charset="0"/>
              </a:rPr>
              <a:t>Over $200M</a:t>
            </a:r>
          </a:p>
          <a:p>
            <a:pPr eaLnBrk="1" hangingPunct="1">
              <a:lnSpc>
                <a:spcPct val="90000"/>
              </a:lnSpc>
              <a:tabLst>
                <a:tab pos="5375275" algn="l"/>
              </a:tabLst>
              <a:defRPr/>
            </a:pPr>
            <a:r>
              <a:rPr lang="en-US" sz="2000" dirty="0" smtClean="0">
                <a:latin typeface="Berlin Sans FB Demi" pitchFamily="34" charset="0"/>
              </a:rPr>
              <a:t>Period of Performance	5 Years- Spring 2014</a:t>
            </a:r>
          </a:p>
          <a:p>
            <a:pPr eaLnBrk="1" hangingPunct="1">
              <a:lnSpc>
                <a:spcPct val="90000"/>
              </a:lnSpc>
              <a:tabLst>
                <a:tab pos="5375275" algn="l"/>
              </a:tabLst>
              <a:defRPr/>
            </a:pPr>
            <a:r>
              <a:rPr lang="en-US" sz="2000" dirty="0" smtClean="0">
                <a:latin typeface="Berlin Sans FB Demi" pitchFamily="34" charset="0"/>
              </a:rPr>
              <a:t>Incumbent	Various</a:t>
            </a:r>
          </a:p>
          <a:p>
            <a:pPr eaLnBrk="1" hangingPunct="1">
              <a:lnSpc>
                <a:spcPct val="90000"/>
              </a:lnSpc>
              <a:tabLst>
                <a:tab pos="5375275" algn="l"/>
              </a:tabLst>
              <a:defRPr/>
            </a:pPr>
            <a:r>
              <a:rPr lang="en-US" sz="2000" dirty="0" smtClean="0">
                <a:latin typeface="Berlin Sans FB Demi" pitchFamily="34" charset="0"/>
              </a:rPr>
              <a:t>Acquisition Approach	Schedule 70, BPAs, SBSA</a:t>
            </a:r>
          </a:p>
          <a:p>
            <a:pPr eaLnBrk="1" hangingPunct="1">
              <a:lnSpc>
                <a:spcPct val="90000"/>
              </a:lnSpc>
              <a:tabLst>
                <a:tab pos="5375275" algn="l"/>
              </a:tabLst>
              <a:defRPr/>
            </a:pPr>
            <a:r>
              <a:rPr lang="en-US" sz="2000" dirty="0" smtClean="0">
                <a:latin typeface="Berlin Sans FB Demi" pitchFamily="34" charset="0"/>
              </a:rPr>
              <a:t>Draft PWS Released	(On Fedconnect Now)</a:t>
            </a:r>
          </a:p>
          <a:p>
            <a:pPr eaLnBrk="1" hangingPunct="1">
              <a:lnSpc>
                <a:spcPct val="90000"/>
              </a:lnSpc>
              <a:tabLst>
                <a:tab pos="5375275" algn="l"/>
              </a:tabLst>
              <a:defRPr/>
            </a:pPr>
            <a:r>
              <a:rPr lang="en-US" sz="2000" dirty="0" smtClean="0">
                <a:latin typeface="Berlin Sans FB Demi" pitchFamily="34" charset="0"/>
              </a:rPr>
              <a:t>RFQ Release	December </a:t>
            </a:r>
            <a:r>
              <a:rPr lang="en-US" sz="2000" dirty="0" smtClean="0">
                <a:latin typeface="Berlin Sans FB Demi" pitchFamily="34" charset="0"/>
              </a:rPr>
              <a:t>2013</a:t>
            </a:r>
            <a:endParaRPr lang="en-US" sz="2000" dirty="0" smtClean="0">
              <a:latin typeface="Berlin Sans FB Demi" pitchFamily="34" charset="0"/>
            </a:endParaRPr>
          </a:p>
          <a:p>
            <a:pPr eaLnBrk="1" hangingPunct="1">
              <a:lnSpc>
                <a:spcPct val="90000"/>
              </a:lnSpc>
              <a:tabLst>
                <a:tab pos="5375275" algn="l"/>
              </a:tabLst>
              <a:defRPr/>
            </a:pPr>
            <a:r>
              <a:rPr lang="en-US" sz="2000" dirty="0" smtClean="0">
                <a:latin typeface="Berlin Sans FB Demi" pitchFamily="34" charset="0"/>
              </a:rPr>
              <a:t>NAICS Code	541513 ($25.5M)</a:t>
            </a:r>
          </a:p>
          <a:p>
            <a:pPr eaLnBrk="1" hangingPunct="1">
              <a:lnSpc>
                <a:spcPct val="90000"/>
              </a:lnSpc>
              <a:defRPr/>
            </a:pPr>
            <a:r>
              <a:rPr lang="en-US" sz="2000" dirty="0" smtClean="0">
                <a:latin typeface="Berlin Sans FB Demi" pitchFamily="34" charset="0"/>
              </a:rPr>
              <a:t>Includes: General IT Support, Cyber Security, Policy &amp; Governance, plus emerging work.  Competition for emerging requirements.</a:t>
            </a:r>
            <a:endParaRPr lang="en-US" sz="2000" dirty="0" smtClean="0"/>
          </a:p>
          <a:p>
            <a:pPr eaLnBrk="1" hangingPunct="1">
              <a:lnSpc>
                <a:spcPct val="90000"/>
              </a:lnSpc>
              <a:defRPr/>
            </a:pPr>
            <a:r>
              <a:rPr lang="en-US" sz="2000" dirty="0" smtClean="0">
                <a:latin typeface="Berlin Sans FB Demi" pitchFamily="34" charset="0"/>
              </a:rPr>
              <a:t>Sites, (including but not limited to):  </a:t>
            </a:r>
          </a:p>
          <a:p>
            <a:pPr lvl="1" eaLnBrk="1" hangingPunct="1">
              <a:lnSpc>
                <a:spcPct val="90000"/>
              </a:lnSpc>
              <a:defRPr/>
            </a:pPr>
            <a:r>
              <a:rPr lang="en-US" sz="2000" dirty="0" smtClean="0">
                <a:latin typeface="Berlin Sans FB Demi" pitchFamily="34" charset="0"/>
              </a:rPr>
              <a:t>Washington DC Metro Area</a:t>
            </a:r>
          </a:p>
          <a:p>
            <a:pPr lvl="1" eaLnBrk="1" hangingPunct="1">
              <a:lnSpc>
                <a:spcPct val="90000"/>
              </a:lnSpc>
              <a:defRPr/>
            </a:pPr>
            <a:r>
              <a:rPr lang="en-US" sz="2000" dirty="0" smtClean="0">
                <a:latin typeface="Berlin Sans FB Demi" pitchFamily="34" charset="0"/>
              </a:rPr>
              <a:t>Albuquerque, NM </a:t>
            </a:r>
          </a:p>
        </p:txBody>
      </p:sp>
      <p:sp>
        <p:nvSpPr>
          <p:cNvPr id="11268" name="Slide Number Placeholder 3"/>
          <p:cNvSpPr>
            <a:spLocks noGrp="1"/>
          </p:cNvSpPr>
          <p:nvPr>
            <p:ph type="sldNum" sz="quarter" idx="11"/>
          </p:nvPr>
        </p:nvSpPr>
        <p:spPr>
          <a:noFill/>
        </p:spPr>
        <p:txBody>
          <a:bodyPr/>
          <a:lstStyle/>
          <a:p>
            <a:fld id="{6282DC39-19A7-426F-BC7C-FF1CD4797AD6}" type="slidenum">
              <a:rPr lang="en-US" smtClean="0">
                <a:latin typeface="Arial" pitchFamily="34" charset="0"/>
              </a:rPr>
              <a:pPr/>
              <a:t>25</a:t>
            </a:fld>
            <a:endParaRPr lang="en-US" smtClean="0">
              <a:latin typeface="Arial" pitchFamily="34" charset="0"/>
            </a:endParaRPr>
          </a:p>
        </p:txBody>
      </p:sp>
      <p:cxnSp>
        <p:nvCxnSpPr>
          <p:cNvPr id="5" name="Straight Connector 4"/>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47964" y="1295400"/>
            <a:ext cx="3905236" cy="369332"/>
          </a:xfrm>
          <a:prstGeom prst="rect">
            <a:avLst/>
          </a:prstGeom>
          <a:noFill/>
        </p:spPr>
        <p:txBody>
          <a:bodyPr wrap="none" rtlCol="0">
            <a:spAutoFit/>
          </a:bodyPr>
          <a:lstStyle/>
          <a:p>
            <a:r>
              <a:rPr lang="en-US" dirty="0" smtClean="0">
                <a:latin typeface="Berlin Sans FB Demi" pitchFamily="34" charset="0"/>
              </a:rPr>
              <a:t>(DE-SOL-0005569/NA001-13-0006)</a:t>
            </a:r>
            <a:endParaRPr lang="en-US" dirty="0"/>
          </a:p>
        </p:txBody>
      </p:sp>
      <p:sp>
        <p:nvSpPr>
          <p:cNvPr id="7" name="TextBox 6"/>
          <p:cNvSpPr txBox="1"/>
          <p:nvPr/>
        </p:nvSpPr>
        <p:spPr>
          <a:xfrm>
            <a:off x="1314886" y="6581001"/>
            <a:ext cx="6533714" cy="276999"/>
          </a:xfrm>
          <a:prstGeom prst="rect">
            <a:avLst/>
          </a:prstGeom>
          <a:noFill/>
        </p:spPr>
        <p:txBody>
          <a:bodyPr wrap="square" rtlCol="0">
            <a:spAutoFit/>
          </a:bodyPr>
          <a:lstStyle/>
          <a:p>
            <a:r>
              <a:rPr lang="en-US" sz="1200" dirty="0" smtClean="0">
                <a:solidFill>
                  <a:schemeClr val="tx1">
                    <a:lumMod val="50000"/>
                  </a:schemeClr>
                </a:solidFill>
              </a:rPr>
              <a:t>*  Opportunity forecasts are subject to change at the discretion of the Contracting Officer</a:t>
            </a:r>
            <a:endParaRPr lang="en-US" sz="1200" dirty="0">
              <a:solidFill>
                <a:schemeClr val="tx1">
                  <a:lumMod val="50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fld id="{27A0CE94-63C4-4CF9-8A01-C237641CBF9C}" type="slidenum">
              <a:rPr lang="en-US" smtClean="0">
                <a:latin typeface="Arial" pitchFamily="34" charset="0"/>
              </a:rPr>
              <a:pPr/>
              <a:t>26</a:t>
            </a:fld>
            <a:endParaRPr lang="en-US" smtClean="0">
              <a:latin typeface="Arial" pitchFamily="34" charset="0"/>
            </a:endParaRPr>
          </a:p>
        </p:txBody>
      </p:sp>
      <p:sp>
        <p:nvSpPr>
          <p:cNvPr id="64514" name="Rectangle 2"/>
          <p:cNvSpPr>
            <a:spLocks noGrp="1" noRot="1" noChangeArrowheads="1"/>
          </p:cNvSpPr>
          <p:nvPr>
            <p:ph type="title"/>
          </p:nvPr>
        </p:nvSpPr>
        <p:spPr>
          <a:xfrm>
            <a:off x="457200" y="152400"/>
            <a:ext cx="8229600" cy="1143000"/>
          </a:xfrm>
        </p:spPr>
        <p:txBody>
          <a:bodyPr/>
          <a:lstStyle/>
          <a:p>
            <a:pPr eaLnBrk="1" hangingPunct="1">
              <a:defRPr/>
            </a:pPr>
            <a:r>
              <a:rPr lang="en-US" sz="4000" dirty="0" smtClean="0">
                <a:latin typeface="Berlin Sans FB Demi" pitchFamily="34" charset="0"/>
              </a:rPr>
              <a:t>Acquisition Forecast</a:t>
            </a:r>
            <a:endParaRPr lang="en-US" sz="3200" dirty="0" smtClean="0">
              <a:latin typeface="Berlin Sans FB Demi" pitchFamily="34" charset="0"/>
            </a:endParaRPr>
          </a:p>
        </p:txBody>
      </p:sp>
      <p:sp>
        <p:nvSpPr>
          <p:cNvPr id="64515" name="Rectangle 3"/>
          <p:cNvSpPr>
            <a:spLocks noGrp="1" noChangeArrowheads="1"/>
          </p:cNvSpPr>
          <p:nvPr>
            <p:ph type="body" idx="1"/>
          </p:nvPr>
        </p:nvSpPr>
        <p:spPr>
          <a:xfrm>
            <a:off x="838200" y="1676400"/>
            <a:ext cx="7315200" cy="4270375"/>
          </a:xfrm>
        </p:spPr>
        <p:txBody>
          <a:bodyPr/>
          <a:lstStyle/>
          <a:p>
            <a:pPr eaLnBrk="1" hangingPunct="1">
              <a:lnSpc>
                <a:spcPct val="80000"/>
              </a:lnSpc>
              <a:defRPr/>
            </a:pPr>
            <a:r>
              <a:rPr lang="en-US" sz="2800" b="1" dirty="0" smtClean="0">
                <a:latin typeface="Berlin Sans FB Demi" pitchFamily="34" charset="0"/>
              </a:rPr>
              <a:t>NNSA’s Multi-Year Acquisition Forecast</a:t>
            </a:r>
          </a:p>
          <a:p>
            <a:pPr eaLnBrk="1" hangingPunct="1">
              <a:lnSpc>
                <a:spcPct val="80000"/>
              </a:lnSpc>
              <a:buFont typeface="Wingdings" pitchFamily="2" charset="2"/>
              <a:buNone/>
              <a:defRPr/>
            </a:pPr>
            <a:endParaRPr lang="en-US" sz="2800" b="1" dirty="0" smtClean="0">
              <a:latin typeface="Berlin Sans FB Demi" pitchFamily="34" charset="0"/>
            </a:endParaRPr>
          </a:p>
          <a:p>
            <a:pPr lvl="1" eaLnBrk="1" hangingPunct="1">
              <a:lnSpc>
                <a:spcPct val="80000"/>
              </a:lnSpc>
              <a:defRPr/>
            </a:pPr>
            <a:r>
              <a:rPr lang="en-US" sz="2400" b="1" dirty="0" smtClean="0">
                <a:latin typeface="Berlin Sans FB Demi" pitchFamily="34" charset="0"/>
              </a:rPr>
              <a:t>Prime DOE/NNSA Contracting Opportunities</a:t>
            </a:r>
          </a:p>
          <a:p>
            <a:pPr eaLnBrk="1" hangingPunct="1">
              <a:lnSpc>
                <a:spcPct val="80000"/>
              </a:lnSpc>
              <a:buFont typeface="Wingdings" pitchFamily="2" charset="2"/>
              <a:buNone/>
              <a:defRPr/>
            </a:pPr>
            <a:endParaRPr lang="en-US" sz="2400" b="1" dirty="0" smtClean="0">
              <a:latin typeface="Berlin Sans FB Demi" pitchFamily="34" charset="0"/>
            </a:endParaRPr>
          </a:p>
          <a:p>
            <a:pPr lvl="1" eaLnBrk="1" hangingPunct="1">
              <a:lnSpc>
                <a:spcPct val="80000"/>
              </a:lnSpc>
              <a:defRPr/>
            </a:pPr>
            <a:r>
              <a:rPr lang="en-US" sz="2400" b="1" dirty="0" smtClean="0">
                <a:latin typeface="Berlin Sans FB Demi" pitchFamily="34" charset="0"/>
              </a:rPr>
              <a:t>Subcontracting Opportunities Available from M&amp;O Contractors</a:t>
            </a:r>
          </a:p>
          <a:p>
            <a:pPr eaLnBrk="1" hangingPunct="1">
              <a:lnSpc>
                <a:spcPct val="80000"/>
              </a:lnSpc>
              <a:buFont typeface="Wingdings" pitchFamily="2" charset="2"/>
              <a:buNone/>
              <a:defRPr/>
            </a:pPr>
            <a:endParaRPr lang="en-US" sz="2000" b="1" dirty="0" smtClean="0">
              <a:latin typeface="Berlin Sans FB Demi" pitchFamily="34" charset="0"/>
            </a:endParaRPr>
          </a:p>
          <a:p>
            <a:pPr eaLnBrk="1" hangingPunct="1">
              <a:lnSpc>
                <a:spcPct val="80000"/>
              </a:lnSpc>
              <a:defRPr/>
            </a:pPr>
            <a:r>
              <a:rPr lang="en-US" sz="2800" b="1" dirty="0" smtClean="0">
                <a:latin typeface="Berlin Sans FB Demi" pitchFamily="34" charset="0"/>
              </a:rPr>
              <a:t>Web URL</a:t>
            </a:r>
          </a:p>
          <a:p>
            <a:pPr eaLnBrk="1" hangingPunct="1">
              <a:lnSpc>
                <a:spcPct val="80000"/>
              </a:lnSpc>
              <a:buNone/>
              <a:defRPr/>
            </a:pPr>
            <a:r>
              <a:rPr lang="en-US" sz="2000" b="1" dirty="0" smtClean="0">
                <a:latin typeface="Berlin Sans FB Demi" pitchFamily="34" charset="0"/>
              </a:rPr>
              <a:t>	</a:t>
            </a:r>
            <a:r>
              <a:rPr lang="en-US" sz="2400" b="1" dirty="0" smtClean="0">
                <a:latin typeface="Berlin Sans FB Demi" pitchFamily="34" charset="0"/>
              </a:rPr>
              <a:t>https://hqlnc.doe.gov/support/nnsaforecast.nsf</a:t>
            </a:r>
          </a:p>
          <a:p>
            <a:pPr eaLnBrk="1" hangingPunct="1">
              <a:lnSpc>
                <a:spcPct val="80000"/>
              </a:lnSpc>
              <a:buNone/>
              <a:defRPr/>
            </a:pPr>
            <a:endParaRPr lang="en-US" sz="2400" b="1" dirty="0" smtClean="0">
              <a:latin typeface="Berlin Sans FB Demi" pitchFamily="34" charset="0"/>
            </a:endParaRPr>
          </a:p>
          <a:p>
            <a:pPr eaLnBrk="1" hangingPunct="1">
              <a:lnSpc>
                <a:spcPct val="80000"/>
              </a:lnSpc>
              <a:buNone/>
              <a:defRPr/>
            </a:pPr>
            <a:r>
              <a:rPr lang="en-US" sz="2400" b="1" dirty="0" smtClean="0">
                <a:latin typeface="Berlin Sans FB Demi" pitchFamily="34" charset="0"/>
              </a:rPr>
              <a:t>	http://hqlnc.doe.gov/forecast</a:t>
            </a:r>
          </a:p>
          <a:p>
            <a:pPr eaLnBrk="1" hangingPunct="1">
              <a:lnSpc>
                <a:spcPct val="80000"/>
              </a:lnSpc>
              <a:buNone/>
              <a:defRPr/>
            </a:pPr>
            <a:r>
              <a:rPr lang="en-US" sz="2000" b="1" dirty="0" smtClean="0">
                <a:latin typeface="Berlin Sans FB Demi" pitchFamily="34" charset="0"/>
              </a:rPr>
              <a:t> </a:t>
            </a:r>
          </a:p>
          <a:p>
            <a:pPr eaLnBrk="1" hangingPunct="1">
              <a:lnSpc>
                <a:spcPct val="80000"/>
              </a:lnSpc>
              <a:buFont typeface="Wingdings" pitchFamily="2" charset="2"/>
              <a:buNone/>
              <a:defRPr/>
            </a:pPr>
            <a:r>
              <a:rPr lang="en-US" sz="1800" dirty="0" smtClean="0">
                <a:latin typeface="Berlin Sans FB Demi" pitchFamily="34" charset="0"/>
              </a:rPr>
              <a:t>      </a:t>
            </a:r>
          </a:p>
          <a:p>
            <a:pPr eaLnBrk="1" hangingPunct="1">
              <a:lnSpc>
                <a:spcPct val="80000"/>
              </a:lnSpc>
              <a:defRPr/>
            </a:pPr>
            <a:endParaRPr lang="en-US" sz="1800" dirty="0" smtClean="0">
              <a:latin typeface="Berlin Sans FB Demi" pitchFamily="34" charset="0"/>
            </a:endParaRPr>
          </a:p>
          <a:p>
            <a:pPr eaLnBrk="1" hangingPunct="1">
              <a:lnSpc>
                <a:spcPct val="80000"/>
              </a:lnSpc>
              <a:buFont typeface="Wingdings" pitchFamily="2" charset="2"/>
              <a:buNone/>
              <a:defRPr/>
            </a:pPr>
            <a:endParaRPr lang="en-US" sz="2000" b="1" dirty="0" smtClean="0">
              <a:latin typeface="Berlin Sans FB Demi" pitchFamily="34" charset="0"/>
            </a:endParaRPr>
          </a:p>
          <a:p>
            <a:pPr eaLnBrk="1" hangingPunct="1">
              <a:lnSpc>
                <a:spcPct val="80000"/>
              </a:lnSpc>
              <a:buFont typeface="Wingdings" pitchFamily="2" charset="2"/>
              <a:buNone/>
              <a:defRPr/>
            </a:pPr>
            <a:endParaRPr lang="en-US" sz="2000" dirty="0" smtClean="0">
              <a:latin typeface="Berlin Sans FB Demi" pitchFamily="34" charset="0"/>
            </a:endParaRPr>
          </a:p>
          <a:p>
            <a:pPr eaLnBrk="1" hangingPunct="1">
              <a:lnSpc>
                <a:spcPct val="80000"/>
              </a:lnSpc>
              <a:defRPr/>
            </a:pPr>
            <a:endParaRPr lang="en-US" sz="1800" dirty="0" smtClean="0">
              <a:latin typeface="Berlin Sans FB Demi" pitchFamily="34" charset="0"/>
            </a:endParaRPr>
          </a:p>
        </p:txBody>
      </p:sp>
      <p:cxnSp>
        <p:nvCxnSpPr>
          <p:cNvPr id="5" name="Straight Connector 4"/>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flipH="1">
            <a:off x="8447088" y="6291263"/>
            <a:ext cx="441325" cy="292100"/>
          </a:xfrm>
          <a:prstGeom prst="rect">
            <a:avLst/>
          </a:prstGeom>
          <a:noFill/>
          <a:ln w="9525">
            <a:noFill/>
            <a:miter lim="800000"/>
            <a:headEnd/>
            <a:tailEnd/>
          </a:ln>
        </p:spPr>
        <p:txBody>
          <a:bodyPr>
            <a:spAutoFit/>
          </a:bodyPr>
          <a:lstStyle/>
          <a:p>
            <a:fld id="{2B6972AA-14FE-43D7-AE68-1B2AA1057748}" type="slidenum">
              <a:rPr lang="en-US" sz="1300" b="1">
                <a:solidFill>
                  <a:schemeClr val="bg1"/>
                </a:solidFill>
              </a:rPr>
              <a:pPr/>
              <a:t>27</a:t>
            </a:fld>
            <a:endParaRPr lang="en-US" sz="1300">
              <a:solidFill>
                <a:schemeClr val="bg1"/>
              </a:solidFill>
            </a:endParaRPr>
          </a:p>
        </p:txBody>
      </p:sp>
      <p:sp>
        <p:nvSpPr>
          <p:cNvPr id="6" name="Rectangle 2"/>
          <p:cNvSpPr>
            <a:spLocks noGrp="1" noChangeArrowheads="1"/>
          </p:cNvSpPr>
          <p:nvPr>
            <p:ph type="title" idx="4294967295"/>
          </p:nvPr>
        </p:nvSpPr>
        <p:spPr>
          <a:xfrm>
            <a:off x="457200" y="198438"/>
            <a:ext cx="8229600" cy="1143000"/>
          </a:xfrm>
          <a:noFill/>
          <a:ln w="9525">
            <a:noFill/>
            <a:miter lim="800000"/>
            <a:headEnd/>
            <a:tailEnd/>
          </a:ln>
          <a:effectLst/>
        </p:spPr>
        <p:txBody>
          <a:bodyPr vert="horz" wrap="square" lIns="91440" tIns="45720" rIns="91440" bIns="45720" numCol="1" anchor="ctr" anchorCtr="0" compatLnSpc="1">
            <a:prstTxWarp prst="textNoShape">
              <a:avLst/>
            </a:prstTxWarp>
          </a:bodyPr>
          <a:lstStyle/>
          <a:p>
            <a:pPr eaLnBrk="1" hangingPunct="1">
              <a:defRPr/>
            </a:pPr>
            <a:r>
              <a:rPr lang="en-US" sz="6000" dirty="0">
                <a:latin typeface="Berlin Sans FB Demi" pitchFamily="34" charset="0"/>
              </a:rPr>
              <a:t>Help </a:t>
            </a:r>
            <a:r>
              <a:rPr lang="en-US" sz="6000" dirty="0" smtClean="0">
                <a:latin typeface="Berlin Sans FB Demi" pitchFamily="34" charset="0"/>
              </a:rPr>
              <a:t>Us…</a:t>
            </a:r>
            <a:endParaRPr lang="en-US" sz="6000" dirty="0">
              <a:latin typeface="Berlin Sans FB Demi" pitchFamily="34" charset="0"/>
            </a:endParaRPr>
          </a:p>
        </p:txBody>
      </p:sp>
      <p:sp>
        <p:nvSpPr>
          <p:cNvPr id="46084" name="Rectangle 3"/>
          <p:cNvSpPr txBox="1">
            <a:spLocks noChangeArrowheads="1"/>
          </p:cNvSpPr>
          <p:nvPr/>
        </p:nvSpPr>
        <p:spPr bwMode="auto">
          <a:xfrm>
            <a:off x="457200" y="1409700"/>
            <a:ext cx="8229600" cy="4525963"/>
          </a:xfrm>
          <a:prstGeom prst="rect">
            <a:avLst/>
          </a:prstGeom>
          <a:noFill/>
          <a:ln w="9525">
            <a:noFill/>
            <a:miter lim="800000"/>
            <a:headEnd/>
            <a:tailEnd/>
          </a:ln>
        </p:spPr>
        <p:txBody>
          <a:bodyPr/>
          <a:lstStyle/>
          <a:p>
            <a:pPr marL="342900" indent="-342900" algn="ctr" eaLnBrk="0" hangingPunct="0">
              <a:spcBef>
                <a:spcPct val="20000"/>
              </a:spcBef>
            </a:pPr>
            <a:r>
              <a:rPr lang="en-US" sz="3600" b="1" dirty="0">
                <a:latin typeface="Berlin Sans FB Demi" pitchFamily="34" charset="0"/>
                <a:cs typeface="Arial" charset="0"/>
              </a:rPr>
              <a:t>Get to know who we </a:t>
            </a:r>
            <a:r>
              <a:rPr lang="en-US" sz="3600" b="1" dirty="0" smtClean="0">
                <a:latin typeface="Berlin Sans FB Demi" pitchFamily="34" charset="0"/>
                <a:cs typeface="Arial" charset="0"/>
              </a:rPr>
              <a:t>are</a:t>
            </a:r>
            <a:endParaRPr lang="en-US" sz="3600" b="1" dirty="0">
              <a:latin typeface="Berlin Sans FB Demi" pitchFamily="34" charset="0"/>
              <a:cs typeface="Arial" charset="0"/>
            </a:endParaRPr>
          </a:p>
          <a:p>
            <a:pPr marL="342900" indent="-342900" algn="ctr" eaLnBrk="0" hangingPunct="0">
              <a:spcBef>
                <a:spcPct val="20000"/>
              </a:spcBef>
            </a:pPr>
            <a:r>
              <a:rPr lang="en-US" sz="3600" b="1" dirty="0">
                <a:latin typeface="Berlin Sans FB Demi" pitchFamily="34" charset="0"/>
                <a:cs typeface="Arial" charset="0"/>
              </a:rPr>
              <a:t>Growing Contract Sizes</a:t>
            </a:r>
          </a:p>
          <a:p>
            <a:pPr marL="342900" indent="-342900" algn="ctr" eaLnBrk="0" hangingPunct="0">
              <a:spcBef>
                <a:spcPct val="20000"/>
              </a:spcBef>
            </a:pPr>
            <a:r>
              <a:rPr lang="en-US" sz="3600" b="1" dirty="0">
                <a:latin typeface="Berlin Sans FB Demi" pitchFamily="34" charset="0"/>
                <a:cs typeface="Arial" charset="0"/>
              </a:rPr>
              <a:t>Teaming </a:t>
            </a:r>
          </a:p>
          <a:p>
            <a:pPr marL="342900" indent="-342900" algn="ctr" eaLnBrk="0" hangingPunct="0">
              <a:spcBef>
                <a:spcPct val="20000"/>
              </a:spcBef>
            </a:pPr>
            <a:r>
              <a:rPr lang="en-US" sz="3600" b="1" dirty="0">
                <a:latin typeface="Berlin Sans FB Demi" pitchFamily="34" charset="0"/>
                <a:cs typeface="Arial" charset="0"/>
              </a:rPr>
              <a:t>Affiliation Rules </a:t>
            </a:r>
          </a:p>
          <a:p>
            <a:pPr marL="342900" indent="-342900" algn="ctr" eaLnBrk="0" hangingPunct="0">
              <a:spcBef>
                <a:spcPct val="20000"/>
              </a:spcBef>
            </a:pPr>
            <a:r>
              <a:rPr lang="en-US" sz="3600" b="1" dirty="0" smtClean="0">
                <a:latin typeface="Berlin Sans FB Demi" pitchFamily="34" charset="0"/>
                <a:cs typeface="Arial" charset="0"/>
              </a:rPr>
              <a:t>Protests</a:t>
            </a:r>
          </a:p>
          <a:p>
            <a:pPr marL="342900" indent="-342900" algn="ctr" eaLnBrk="0" hangingPunct="0">
              <a:spcBef>
                <a:spcPct val="20000"/>
              </a:spcBef>
            </a:pPr>
            <a:r>
              <a:rPr lang="en-US" sz="3600" b="1" dirty="0" smtClean="0">
                <a:latin typeface="Berlin Sans FB Demi" pitchFamily="34" charset="0"/>
                <a:cs typeface="Arial" charset="0"/>
              </a:rPr>
              <a:t>Know the Regulations</a:t>
            </a:r>
            <a:endParaRPr lang="en-US" sz="3600" b="1" dirty="0">
              <a:latin typeface="Berlin Sans FB Demi" pitchFamily="34" charset="0"/>
              <a:cs typeface="Arial" charset="0"/>
            </a:endParaRPr>
          </a:p>
          <a:p>
            <a:pPr marL="342900" indent="-342900" algn="ctr" eaLnBrk="0" hangingPunct="0">
              <a:spcBef>
                <a:spcPct val="20000"/>
              </a:spcBef>
            </a:pPr>
            <a:r>
              <a:rPr lang="en-US" sz="3600" b="1" dirty="0">
                <a:latin typeface="Berlin Sans FB Demi" pitchFamily="34" charset="0"/>
                <a:cs typeface="Arial" charset="0"/>
              </a:rPr>
              <a:t>Sources Sought</a:t>
            </a:r>
          </a:p>
          <a:p>
            <a:pPr marL="342900" indent="-342900" algn="ctr" eaLnBrk="0" hangingPunct="0">
              <a:spcBef>
                <a:spcPct val="20000"/>
              </a:spcBef>
              <a:buFont typeface="Arial" charset="0"/>
              <a:buChar char="•"/>
            </a:pPr>
            <a:endParaRPr lang="en-US" sz="3600" b="1" dirty="0">
              <a:latin typeface="Berlin Sans FB Demi" pitchFamily="34" charset="0"/>
              <a:cs typeface="Arial" charset="0"/>
            </a:endParaRPr>
          </a:p>
        </p:txBody>
      </p:sp>
      <p:sp>
        <p:nvSpPr>
          <p:cNvPr id="7" name="Slide Number Placeholder 6"/>
          <p:cNvSpPr>
            <a:spLocks noGrp="1"/>
          </p:cNvSpPr>
          <p:nvPr>
            <p:ph type="sldNum" sz="quarter" idx="11"/>
          </p:nvPr>
        </p:nvSpPr>
        <p:spPr/>
        <p:txBody>
          <a:bodyPr/>
          <a:lstStyle/>
          <a:p>
            <a:pPr>
              <a:defRPr/>
            </a:pPr>
            <a:fld id="{30CB150C-DA8B-4189-8144-E828F8278DED}" type="slidenum">
              <a:rPr lang="en-US" smtClean="0"/>
              <a:pPr>
                <a:defRPr/>
              </a:pPr>
              <a:t>27</a:t>
            </a:fld>
            <a:endParaRPr lang="en-US"/>
          </a:p>
        </p:txBody>
      </p:sp>
      <p:cxnSp>
        <p:nvCxnSpPr>
          <p:cNvPr id="8" name="Straight Connector 7"/>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a:spLocks noGrp="1"/>
          </p:cNvSpPr>
          <p:nvPr>
            <p:ph type="sldNum" sz="quarter" idx="11"/>
          </p:nvPr>
        </p:nvSpPr>
        <p:spPr>
          <a:noFill/>
        </p:spPr>
        <p:txBody>
          <a:bodyPr/>
          <a:lstStyle/>
          <a:p>
            <a:fld id="{54259EF6-9BC2-4007-A1D8-000BC9D84B25}" type="slidenum">
              <a:rPr lang="en-US" smtClean="0">
                <a:latin typeface="Arial" pitchFamily="34" charset="0"/>
              </a:rPr>
              <a:pPr/>
              <a:t>28</a:t>
            </a:fld>
            <a:endParaRPr lang="en-US" smtClean="0">
              <a:latin typeface="Arial" pitchFamily="34" charset="0"/>
            </a:endParaRPr>
          </a:p>
        </p:txBody>
      </p:sp>
      <p:sp>
        <p:nvSpPr>
          <p:cNvPr id="206850" name="Rectangle 2"/>
          <p:cNvSpPr>
            <a:spLocks noGrp="1" noRot="1" noChangeArrowheads="1"/>
          </p:cNvSpPr>
          <p:nvPr>
            <p:ph type="title"/>
          </p:nvPr>
        </p:nvSpPr>
        <p:spPr>
          <a:xfrm>
            <a:off x="457200" y="152400"/>
            <a:ext cx="8229600" cy="1143000"/>
          </a:xfrm>
        </p:spPr>
        <p:txBody>
          <a:bodyPr/>
          <a:lstStyle/>
          <a:p>
            <a:pPr eaLnBrk="1" hangingPunct="1">
              <a:defRPr/>
            </a:pPr>
            <a:r>
              <a:rPr lang="en-US" sz="4000" dirty="0" smtClean="0">
                <a:latin typeface="Berlin Sans FB Demi" pitchFamily="34" charset="0"/>
              </a:rPr>
              <a:t>Contact Information</a:t>
            </a:r>
            <a:endParaRPr lang="en-US" sz="3200" dirty="0" smtClean="0">
              <a:latin typeface="Berlin Sans FB Demi" pitchFamily="34" charset="0"/>
            </a:endParaRPr>
          </a:p>
        </p:txBody>
      </p:sp>
      <p:sp>
        <p:nvSpPr>
          <p:cNvPr id="206851" name="Rectangle 3"/>
          <p:cNvSpPr>
            <a:spLocks noGrp="1" noChangeArrowheads="1"/>
          </p:cNvSpPr>
          <p:nvPr>
            <p:ph type="body" idx="1"/>
          </p:nvPr>
        </p:nvSpPr>
        <p:spPr>
          <a:xfrm>
            <a:off x="381000" y="1368425"/>
            <a:ext cx="8610600" cy="4270375"/>
          </a:xfrm>
        </p:spPr>
        <p:txBody>
          <a:bodyPr/>
          <a:lstStyle/>
          <a:p>
            <a:pPr eaLnBrk="1" hangingPunct="1">
              <a:lnSpc>
                <a:spcPct val="80000"/>
              </a:lnSpc>
              <a:defRPr/>
            </a:pPr>
            <a:r>
              <a:rPr lang="en-US" sz="2000" b="1" u="sng" dirty="0" smtClean="0">
                <a:latin typeface="Berlin Sans FB Demi" pitchFamily="34" charset="0"/>
              </a:rPr>
              <a:t>Greg Gonzales-</a:t>
            </a:r>
            <a:r>
              <a:rPr lang="en-US" sz="2000" dirty="0" smtClean="0">
                <a:latin typeface="Berlin Sans FB Demi" pitchFamily="34" charset="0"/>
              </a:rPr>
              <a:t> </a:t>
            </a:r>
            <a:r>
              <a:rPr lang="en-US" sz="2000" b="1" dirty="0" smtClean="0">
                <a:latin typeface="Berlin Sans FB Demi" pitchFamily="34" charset="0"/>
              </a:rPr>
              <a:t>Small Business Program Manager - Albuquerque:</a:t>
            </a:r>
          </a:p>
          <a:p>
            <a:pPr eaLnBrk="1" hangingPunct="1">
              <a:lnSpc>
                <a:spcPct val="80000"/>
              </a:lnSpc>
              <a:buFont typeface="Wingdings" pitchFamily="2" charset="2"/>
              <a:buNone/>
              <a:defRPr/>
            </a:pPr>
            <a:r>
              <a:rPr lang="en-US" sz="2000" dirty="0" smtClean="0">
                <a:latin typeface="Berlin Sans FB Demi" pitchFamily="34" charset="0"/>
              </a:rPr>
              <a:t>     U.S. Department of Energy</a:t>
            </a:r>
          </a:p>
          <a:p>
            <a:pPr eaLnBrk="1" hangingPunct="1">
              <a:lnSpc>
                <a:spcPct val="80000"/>
              </a:lnSpc>
              <a:buFont typeface="Wingdings" pitchFamily="2" charset="2"/>
              <a:buNone/>
              <a:defRPr/>
            </a:pPr>
            <a:r>
              <a:rPr lang="en-US" sz="2000" dirty="0" smtClean="0">
                <a:latin typeface="Berlin Sans FB Demi" pitchFamily="34" charset="0"/>
              </a:rPr>
              <a:t>	National Nuclear Security Administration</a:t>
            </a:r>
          </a:p>
          <a:p>
            <a:pPr eaLnBrk="1" hangingPunct="1">
              <a:lnSpc>
                <a:spcPct val="80000"/>
              </a:lnSpc>
              <a:buFont typeface="Wingdings" pitchFamily="2" charset="2"/>
              <a:buNone/>
              <a:defRPr/>
            </a:pPr>
            <a:r>
              <a:rPr lang="en-US" sz="2000" dirty="0" smtClean="0">
                <a:latin typeface="Berlin Sans FB Demi" pitchFamily="34" charset="0"/>
              </a:rPr>
              <a:t>     P.O. Box 5400</a:t>
            </a:r>
          </a:p>
          <a:p>
            <a:pPr eaLnBrk="1" hangingPunct="1">
              <a:lnSpc>
                <a:spcPct val="80000"/>
              </a:lnSpc>
              <a:buFont typeface="Wingdings" pitchFamily="2" charset="2"/>
              <a:buNone/>
              <a:defRPr/>
            </a:pPr>
            <a:r>
              <a:rPr lang="en-US" sz="2000" dirty="0" smtClean="0">
                <a:latin typeface="Berlin Sans FB Demi" pitchFamily="34" charset="0"/>
              </a:rPr>
              <a:t>     Albuquerque, NM 87115</a:t>
            </a:r>
          </a:p>
          <a:p>
            <a:pPr eaLnBrk="1" hangingPunct="1">
              <a:lnSpc>
                <a:spcPct val="80000"/>
              </a:lnSpc>
              <a:buFont typeface="Wingdings" pitchFamily="2" charset="2"/>
              <a:buNone/>
              <a:defRPr/>
            </a:pPr>
            <a:r>
              <a:rPr lang="en-US" sz="2000" dirty="0" smtClean="0">
                <a:latin typeface="Berlin Sans FB Demi" pitchFamily="34" charset="0"/>
              </a:rPr>
              <a:t>     (505) 845-5420</a:t>
            </a:r>
          </a:p>
          <a:p>
            <a:pPr eaLnBrk="1" hangingPunct="1">
              <a:lnSpc>
                <a:spcPct val="80000"/>
              </a:lnSpc>
              <a:buFont typeface="Wingdings" pitchFamily="2" charset="2"/>
              <a:buNone/>
              <a:defRPr/>
            </a:pPr>
            <a:r>
              <a:rPr lang="en-US" sz="2000" dirty="0" smtClean="0">
                <a:latin typeface="Berlin Sans FB Demi" pitchFamily="34" charset="0"/>
              </a:rPr>
              <a:t>	</a:t>
            </a:r>
            <a:r>
              <a:rPr lang="en-US" sz="2000" b="1" dirty="0" smtClean="0">
                <a:latin typeface="Berlin Sans FB Demi" pitchFamily="34" charset="0"/>
                <a:hlinkClick r:id="rId3"/>
              </a:rPr>
              <a:t>g</a:t>
            </a:r>
            <a:r>
              <a:rPr lang="en-US" sz="2000" b="1" dirty="0" smtClean="0">
                <a:latin typeface="Berlin Sans FB Demi" pitchFamily="34" charset="0"/>
                <a:hlinkClick r:id="rId4"/>
              </a:rPr>
              <a:t>regory.gonzales@nnsa.doe.gov</a:t>
            </a:r>
          </a:p>
          <a:p>
            <a:pPr eaLnBrk="1" hangingPunct="1">
              <a:lnSpc>
                <a:spcPct val="80000"/>
              </a:lnSpc>
              <a:buFont typeface="Wingdings" pitchFamily="2" charset="2"/>
              <a:buNone/>
              <a:defRPr/>
            </a:pPr>
            <a:endParaRPr lang="en-US" sz="2000" b="1" dirty="0" smtClean="0">
              <a:latin typeface="Berlin Sans FB Demi" pitchFamily="34" charset="0"/>
            </a:endParaRPr>
          </a:p>
          <a:p>
            <a:pPr eaLnBrk="1" hangingPunct="1">
              <a:lnSpc>
                <a:spcPct val="80000"/>
              </a:lnSpc>
              <a:defRPr/>
            </a:pPr>
            <a:r>
              <a:rPr lang="en-US" sz="2000" b="1" u="sng" dirty="0" smtClean="0">
                <a:latin typeface="Berlin Sans FB Demi" pitchFamily="34" charset="0"/>
              </a:rPr>
              <a:t>Gary Lyttek </a:t>
            </a:r>
            <a:r>
              <a:rPr lang="en-US" sz="2000" b="1" dirty="0" smtClean="0">
                <a:latin typeface="Berlin Sans FB Demi" pitchFamily="34" charset="0"/>
              </a:rPr>
              <a:t>– NNSA Business Source Manager - Headquarters:</a:t>
            </a:r>
          </a:p>
          <a:p>
            <a:pPr indent="0">
              <a:lnSpc>
                <a:spcPct val="80000"/>
              </a:lnSpc>
              <a:buNone/>
            </a:pPr>
            <a:r>
              <a:rPr lang="en-US" sz="2000" b="1" dirty="0" smtClean="0">
                <a:latin typeface="Berlin Sans FB Demi" pitchFamily="34" charset="0"/>
              </a:rPr>
              <a:t>U.S. Department of Energy</a:t>
            </a:r>
          </a:p>
          <a:p>
            <a:pPr indent="0">
              <a:lnSpc>
                <a:spcPct val="80000"/>
              </a:lnSpc>
              <a:buNone/>
            </a:pPr>
            <a:r>
              <a:rPr lang="en-US" sz="2000" b="1" dirty="0" smtClean="0">
                <a:latin typeface="Berlin Sans FB Demi" pitchFamily="34" charset="0"/>
              </a:rPr>
              <a:t>1000 Independence Ave. SW</a:t>
            </a:r>
          </a:p>
          <a:p>
            <a:pPr indent="0">
              <a:lnSpc>
                <a:spcPct val="80000"/>
              </a:lnSpc>
              <a:buNone/>
            </a:pPr>
            <a:r>
              <a:rPr lang="en-US" sz="2000" b="1" dirty="0" smtClean="0">
                <a:latin typeface="Berlin Sans FB Demi" pitchFamily="34" charset="0"/>
              </a:rPr>
              <a:t>Washington, DC 20585</a:t>
            </a:r>
          </a:p>
          <a:p>
            <a:pPr indent="0">
              <a:lnSpc>
                <a:spcPct val="80000"/>
              </a:lnSpc>
              <a:buNone/>
            </a:pPr>
            <a:r>
              <a:rPr lang="en-US" sz="2000" b="1" dirty="0" smtClean="0">
                <a:latin typeface="Berlin Sans FB Demi" pitchFamily="34" charset="0"/>
              </a:rPr>
              <a:t>ATTN: NA-APM-10</a:t>
            </a:r>
          </a:p>
          <a:p>
            <a:pPr indent="0">
              <a:lnSpc>
                <a:spcPct val="80000"/>
              </a:lnSpc>
              <a:buNone/>
            </a:pPr>
            <a:r>
              <a:rPr lang="en-US" sz="2000" b="1" dirty="0" smtClean="0">
                <a:latin typeface="Berlin Sans FB Demi" pitchFamily="34" charset="0"/>
              </a:rPr>
              <a:t>(202) 586-8304</a:t>
            </a:r>
          </a:p>
          <a:p>
            <a:pPr indent="0">
              <a:lnSpc>
                <a:spcPct val="80000"/>
              </a:lnSpc>
              <a:buNone/>
            </a:pPr>
            <a:r>
              <a:rPr lang="en-US" sz="2000" b="1" dirty="0" smtClean="0">
                <a:latin typeface="Berlin Sans FB Demi" pitchFamily="34" charset="0"/>
                <a:hlinkClick r:id="rId4"/>
              </a:rPr>
              <a:t>gary.lyttek@nnsa.doe.gov</a:t>
            </a:r>
            <a:endParaRPr lang="en-US" sz="2000" b="1" dirty="0" smtClean="0">
              <a:latin typeface="Berlin Sans FB Demi" pitchFamily="34" charset="0"/>
            </a:endParaRPr>
          </a:p>
          <a:p>
            <a:pPr indent="0">
              <a:lnSpc>
                <a:spcPct val="80000"/>
              </a:lnSpc>
              <a:buNone/>
            </a:pPr>
            <a:endParaRPr lang="en-US" sz="2000" b="1" dirty="0" smtClean="0">
              <a:latin typeface="Berlin Sans FB Demi" pitchFamily="34" charset="0"/>
            </a:endParaRPr>
          </a:p>
          <a:p>
            <a:pPr eaLnBrk="1" hangingPunct="1">
              <a:lnSpc>
                <a:spcPct val="80000"/>
              </a:lnSpc>
              <a:buFont typeface="Wingdings" pitchFamily="2" charset="2"/>
              <a:buNone/>
              <a:defRPr/>
            </a:pPr>
            <a:endParaRPr lang="en-US" sz="2000" dirty="0" smtClean="0">
              <a:latin typeface="Berlin Sans FB Demi" pitchFamily="34" charset="0"/>
            </a:endParaRPr>
          </a:p>
          <a:p>
            <a:pPr eaLnBrk="1" hangingPunct="1">
              <a:lnSpc>
                <a:spcPct val="80000"/>
              </a:lnSpc>
              <a:buFont typeface="Wingdings" pitchFamily="2" charset="2"/>
              <a:buNone/>
              <a:defRPr/>
            </a:pPr>
            <a:r>
              <a:rPr lang="en-US" sz="2000" dirty="0" smtClean="0">
                <a:latin typeface="Berlin Sans FB Demi" pitchFamily="34" charset="0"/>
              </a:rPr>
              <a:t>      </a:t>
            </a:r>
          </a:p>
          <a:p>
            <a:pPr eaLnBrk="1" hangingPunct="1">
              <a:lnSpc>
                <a:spcPct val="80000"/>
              </a:lnSpc>
              <a:defRPr/>
            </a:pPr>
            <a:endParaRPr lang="en-US" sz="2000" dirty="0" smtClean="0">
              <a:latin typeface="Berlin Sans FB Demi" pitchFamily="34" charset="0"/>
            </a:endParaRPr>
          </a:p>
          <a:p>
            <a:pPr eaLnBrk="1" hangingPunct="1">
              <a:lnSpc>
                <a:spcPct val="80000"/>
              </a:lnSpc>
              <a:buFont typeface="Wingdings" pitchFamily="2" charset="2"/>
              <a:buNone/>
              <a:defRPr/>
            </a:pPr>
            <a:endParaRPr lang="en-US" sz="2000" b="1" dirty="0" smtClean="0">
              <a:latin typeface="Berlin Sans FB Demi" pitchFamily="34" charset="0"/>
            </a:endParaRPr>
          </a:p>
          <a:p>
            <a:pPr eaLnBrk="1" hangingPunct="1">
              <a:lnSpc>
                <a:spcPct val="80000"/>
              </a:lnSpc>
              <a:buFont typeface="Wingdings" pitchFamily="2" charset="2"/>
              <a:buNone/>
              <a:defRPr/>
            </a:pPr>
            <a:endParaRPr lang="en-US" sz="2000" dirty="0" smtClean="0">
              <a:latin typeface="Berlin Sans FB Demi" pitchFamily="34" charset="0"/>
            </a:endParaRPr>
          </a:p>
          <a:p>
            <a:pPr eaLnBrk="1" hangingPunct="1">
              <a:lnSpc>
                <a:spcPct val="80000"/>
              </a:lnSpc>
              <a:defRPr/>
            </a:pPr>
            <a:endParaRPr lang="en-US" sz="2000" dirty="0" smtClean="0">
              <a:latin typeface="Berlin Sans FB Demi" pitchFamily="34" charset="0"/>
            </a:endParaRPr>
          </a:p>
        </p:txBody>
      </p:sp>
      <p:cxnSp>
        <p:nvCxnSpPr>
          <p:cNvPr id="5" name="Straight Connector 4"/>
          <p:cNvCxnSpPr/>
          <p:nvPr/>
        </p:nvCxnSpPr>
        <p:spPr>
          <a:xfrm>
            <a:off x="371475" y="1219200"/>
            <a:ext cx="8469313"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142240" y="0"/>
            <a:ext cx="7096760" cy="801232"/>
          </a:xfrm>
        </p:spPr>
        <p:txBody>
          <a:bodyPr>
            <a:normAutofit/>
          </a:bodyPr>
          <a:lstStyle/>
          <a:p>
            <a:pPr eaLnBrk="1" hangingPunct="1"/>
            <a:r>
              <a:rPr lang="en-US" dirty="0" smtClean="0">
                <a:solidFill>
                  <a:schemeClr val="tx1"/>
                </a:solidFill>
                <a:effectLst>
                  <a:outerShdw blurRad="38100" dist="38100" dir="2700000" algn="tl">
                    <a:srgbClr val="000000">
                      <a:alpha val="43137"/>
                    </a:srgbClr>
                  </a:outerShdw>
                </a:effectLst>
                <a:latin typeface="Cambria" pitchFamily="18" charset="0"/>
              </a:rPr>
              <a:t>Vital and Urgent Mission</a:t>
            </a:r>
          </a:p>
        </p:txBody>
      </p:sp>
      <p:sp>
        <p:nvSpPr>
          <p:cNvPr id="5" name="Rectangle 13"/>
          <p:cNvSpPr>
            <a:spLocks noChangeArrowheads="1"/>
          </p:cNvSpPr>
          <p:nvPr/>
        </p:nvSpPr>
        <p:spPr bwMode="auto">
          <a:xfrm>
            <a:off x="308472" y="4880471"/>
            <a:ext cx="4180978" cy="1696585"/>
          </a:xfrm>
          <a:prstGeom prst="rect">
            <a:avLst/>
          </a:prstGeom>
          <a:noFill/>
          <a:ln w="19050">
            <a:solidFill>
              <a:schemeClr val="tx1"/>
            </a:solidFill>
            <a:miter lim="800000"/>
            <a:headEnd/>
            <a:tailEnd/>
          </a:ln>
          <a:effectLst>
            <a:outerShdw dist="38099" dir="2700000" algn="ctr" rotWithShape="0">
              <a:schemeClr val="bg2">
                <a:alpha val="74997"/>
              </a:schemeClr>
            </a:outerShdw>
          </a:effectLst>
        </p:spPr>
        <p:txBody>
          <a:bodyPr wrap="none" anchor="ctr"/>
          <a:lstStyle/>
          <a:p>
            <a:pPr eaLnBrk="0" hangingPunct="0">
              <a:defRPr/>
            </a:pPr>
            <a:endParaRPr lang="en-US">
              <a:ea typeface="ＭＳ Ｐゴシック" charset="-128"/>
              <a:cs typeface="+mn-cs"/>
            </a:endParaRPr>
          </a:p>
        </p:txBody>
      </p:sp>
      <p:sp>
        <p:nvSpPr>
          <p:cNvPr id="47108" name="Rectangle 14"/>
          <p:cNvSpPr>
            <a:spLocks noChangeArrowheads="1"/>
          </p:cNvSpPr>
          <p:nvPr/>
        </p:nvSpPr>
        <p:spPr bwMode="auto">
          <a:xfrm>
            <a:off x="263525" y="4064000"/>
            <a:ext cx="4187825" cy="2490788"/>
          </a:xfrm>
          <a:prstGeom prst="rect">
            <a:avLst/>
          </a:prstGeom>
          <a:noFill/>
          <a:ln w="9525">
            <a:noFill/>
            <a:miter lim="800000"/>
            <a:headEnd/>
            <a:tailEnd/>
          </a:ln>
        </p:spPr>
        <p:txBody>
          <a:bodyPr wrap="none" anchor="ctr"/>
          <a:lstStyle/>
          <a:p>
            <a:pPr eaLnBrk="0" hangingPunct="0"/>
            <a:endParaRPr lang="en-US">
              <a:ea typeface="ＭＳ Ｐゴシック"/>
              <a:cs typeface="ＭＳ Ｐゴシック"/>
            </a:endParaRPr>
          </a:p>
        </p:txBody>
      </p:sp>
      <p:sp>
        <p:nvSpPr>
          <p:cNvPr id="2" name="Rectangle 13"/>
          <p:cNvSpPr>
            <a:spLocks noChangeArrowheads="1"/>
          </p:cNvSpPr>
          <p:nvPr/>
        </p:nvSpPr>
        <p:spPr bwMode="auto">
          <a:xfrm>
            <a:off x="319488" y="904461"/>
            <a:ext cx="8494005" cy="2059088"/>
          </a:xfrm>
          <a:prstGeom prst="rect">
            <a:avLst/>
          </a:prstGeom>
          <a:noFill/>
          <a:ln w="19050">
            <a:solidFill>
              <a:schemeClr val="tx1"/>
            </a:solidFill>
            <a:miter lim="800000"/>
            <a:headEnd/>
            <a:tailEnd/>
          </a:ln>
          <a:effectLst>
            <a:outerShdw dist="38099" dir="2700000" algn="ctr" rotWithShape="0">
              <a:schemeClr val="bg2">
                <a:alpha val="74997"/>
              </a:schemeClr>
            </a:outerShdw>
          </a:effectLst>
        </p:spPr>
        <p:txBody>
          <a:bodyPr wrap="none" anchor="ctr"/>
          <a:lstStyle/>
          <a:p>
            <a:pPr eaLnBrk="0" hangingPunct="0">
              <a:defRPr/>
            </a:pPr>
            <a:endParaRPr lang="en-US">
              <a:ea typeface="ＭＳ Ｐゴシック" charset="-128"/>
              <a:cs typeface="+mn-cs"/>
            </a:endParaRPr>
          </a:p>
        </p:txBody>
      </p:sp>
      <p:sp>
        <p:nvSpPr>
          <p:cNvPr id="47111" name="Text Box 16"/>
          <p:cNvSpPr txBox="1">
            <a:spLocks noChangeArrowheads="1"/>
          </p:cNvSpPr>
          <p:nvPr/>
        </p:nvSpPr>
        <p:spPr bwMode="auto">
          <a:xfrm>
            <a:off x="3011556" y="931338"/>
            <a:ext cx="3091070" cy="341632"/>
          </a:xfrm>
          <a:prstGeom prst="rect">
            <a:avLst/>
          </a:prstGeom>
          <a:noFill/>
          <a:ln w="9525">
            <a:noFill/>
            <a:miter lim="800000"/>
            <a:headEnd/>
            <a:tailEnd/>
          </a:ln>
        </p:spPr>
        <p:txBody>
          <a:bodyPr wrap="square">
            <a:spAutoFit/>
          </a:bodyPr>
          <a:lstStyle/>
          <a:p>
            <a:pPr algn="ctr">
              <a:lnSpc>
                <a:spcPct val="90000"/>
              </a:lnSpc>
              <a:spcBef>
                <a:spcPct val="20000"/>
              </a:spcBef>
            </a:pPr>
            <a:r>
              <a:rPr lang="en-US" b="1" dirty="0" smtClean="0">
                <a:effectLst>
                  <a:outerShdw blurRad="38100" dist="38100" dir="2700000" algn="tl">
                    <a:srgbClr val="000000">
                      <a:alpha val="43137"/>
                    </a:srgbClr>
                  </a:outerShdw>
                </a:effectLst>
                <a:latin typeface="Cambria" pitchFamily="18" charset="0"/>
                <a:ea typeface="ＭＳ Ｐゴシック"/>
                <a:cs typeface="ＭＳ Ｐゴシック"/>
              </a:rPr>
              <a:t>Stockpile Stewardship</a:t>
            </a:r>
            <a:endParaRPr lang="en-US" dirty="0">
              <a:effectLst>
                <a:outerShdw blurRad="38100" dist="38100" dir="2700000" algn="tl">
                  <a:srgbClr val="000000">
                    <a:alpha val="43137"/>
                  </a:srgbClr>
                </a:outerShdw>
              </a:effectLst>
              <a:latin typeface="Cambria" pitchFamily="18" charset="0"/>
              <a:ea typeface="ＭＳ Ｐゴシック"/>
              <a:cs typeface="ＭＳ Ｐゴシック"/>
            </a:endParaRPr>
          </a:p>
        </p:txBody>
      </p:sp>
      <p:sp>
        <p:nvSpPr>
          <p:cNvPr id="47114" name="Text Box 16"/>
          <p:cNvSpPr txBox="1">
            <a:spLocks noChangeArrowheads="1"/>
          </p:cNvSpPr>
          <p:nvPr/>
        </p:nvSpPr>
        <p:spPr bwMode="auto">
          <a:xfrm>
            <a:off x="326100" y="3105313"/>
            <a:ext cx="4208463" cy="339725"/>
          </a:xfrm>
          <a:prstGeom prst="rect">
            <a:avLst/>
          </a:prstGeom>
          <a:noFill/>
          <a:ln w="9525">
            <a:noFill/>
            <a:miter lim="800000"/>
            <a:headEnd/>
            <a:tailEnd/>
          </a:ln>
        </p:spPr>
        <p:txBody>
          <a:bodyPr>
            <a:spAutoFit/>
          </a:bodyPr>
          <a:lstStyle/>
          <a:p>
            <a:pPr algn="ctr">
              <a:lnSpc>
                <a:spcPct val="90000"/>
              </a:lnSpc>
              <a:spcBef>
                <a:spcPct val="20000"/>
              </a:spcBef>
            </a:pPr>
            <a:r>
              <a:rPr lang="en-US" b="1" dirty="0" smtClean="0">
                <a:effectLst>
                  <a:outerShdw blurRad="38100" dist="38100" dir="2700000" algn="tl">
                    <a:srgbClr val="000000">
                      <a:alpha val="43137"/>
                    </a:srgbClr>
                  </a:outerShdw>
                </a:effectLst>
                <a:latin typeface="Cambria" pitchFamily="18" charset="0"/>
              </a:rPr>
              <a:t>Nuclear Nonproliferation</a:t>
            </a:r>
            <a:endParaRPr lang="en-US" b="1" dirty="0">
              <a:effectLst>
                <a:outerShdw blurRad="38100" dist="38100" dir="2700000" algn="tl">
                  <a:srgbClr val="000000">
                    <a:alpha val="43137"/>
                  </a:srgbClr>
                </a:outerShdw>
              </a:effectLst>
              <a:latin typeface="Cambria" pitchFamily="18" charset="0"/>
            </a:endParaRPr>
          </a:p>
        </p:txBody>
      </p:sp>
      <p:sp>
        <p:nvSpPr>
          <p:cNvPr id="47116" name="Text Box 16"/>
          <p:cNvSpPr txBox="1">
            <a:spLocks noChangeArrowheads="1"/>
          </p:cNvSpPr>
          <p:nvPr/>
        </p:nvSpPr>
        <p:spPr bwMode="auto">
          <a:xfrm>
            <a:off x="228983" y="4906414"/>
            <a:ext cx="4298950" cy="341632"/>
          </a:xfrm>
          <a:prstGeom prst="rect">
            <a:avLst/>
          </a:prstGeom>
          <a:noFill/>
          <a:ln w="9525">
            <a:noFill/>
            <a:miter lim="800000"/>
            <a:headEnd/>
            <a:tailEnd/>
          </a:ln>
        </p:spPr>
        <p:txBody>
          <a:bodyPr>
            <a:spAutoFit/>
          </a:bodyPr>
          <a:lstStyle/>
          <a:p>
            <a:pPr algn="ctr">
              <a:lnSpc>
                <a:spcPct val="90000"/>
              </a:lnSpc>
              <a:spcBef>
                <a:spcPct val="20000"/>
              </a:spcBef>
            </a:pPr>
            <a:r>
              <a:rPr lang="en-US" b="1" dirty="0" smtClean="0">
                <a:effectLst>
                  <a:outerShdw blurRad="38100" dist="38100" dir="2700000" algn="tl">
                    <a:srgbClr val="000000">
                      <a:alpha val="43137"/>
                    </a:srgbClr>
                  </a:outerShdw>
                </a:effectLst>
                <a:latin typeface="Cambria" pitchFamily="18" charset="0"/>
              </a:rPr>
              <a:t>Naval Nuclear Propulsion </a:t>
            </a:r>
            <a:endParaRPr lang="en-US" b="1" dirty="0">
              <a:effectLst>
                <a:outerShdw blurRad="38100" dist="38100" dir="2700000" algn="tl">
                  <a:srgbClr val="000000">
                    <a:alpha val="43137"/>
                  </a:srgbClr>
                </a:outerShdw>
              </a:effectLst>
              <a:latin typeface="Cambria" pitchFamily="18" charset="0"/>
            </a:endParaRPr>
          </a:p>
        </p:txBody>
      </p:sp>
      <p:sp>
        <p:nvSpPr>
          <p:cNvPr id="47118" name="Text Box 16"/>
          <p:cNvSpPr txBox="1">
            <a:spLocks noChangeArrowheads="1"/>
          </p:cNvSpPr>
          <p:nvPr/>
        </p:nvSpPr>
        <p:spPr bwMode="auto">
          <a:xfrm>
            <a:off x="4697699" y="3119213"/>
            <a:ext cx="4208463" cy="339725"/>
          </a:xfrm>
          <a:prstGeom prst="rect">
            <a:avLst/>
          </a:prstGeom>
          <a:noFill/>
          <a:ln w="9525">
            <a:noFill/>
            <a:miter lim="800000"/>
            <a:headEnd/>
            <a:tailEnd/>
          </a:ln>
        </p:spPr>
        <p:txBody>
          <a:bodyPr>
            <a:spAutoFit/>
          </a:bodyPr>
          <a:lstStyle/>
          <a:p>
            <a:pPr algn="ctr">
              <a:lnSpc>
                <a:spcPct val="90000"/>
              </a:lnSpc>
              <a:spcBef>
                <a:spcPct val="20000"/>
              </a:spcBef>
            </a:pPr>
            <a:r>
              <a:rPr lang="en-US" b="1" dirty="0" smtClean="0">
                <a:effectLst>
                  <a:outerShdw blurRad="38100" dist="38100" dir="2700000" algn="tl">
                    <a:srgbClr val="000000">
                      <a:alpha val="43137"/>
                    </a:srgbClr>
                  </a:outerShdw>
                </a:effectLst>
                <a:latin typeface="Cambria" pitchFamily="18" charset="0"/>
              </a:rPr>
              <a:t>Nuclear Emergency </a:t>
            </a:r>
            <a:r>
              <a:rPr lang="en-US" b="1" dirty="0">
                <a:effectLst>
                  <a:outerShdw blurRad="38100" dist="38100" dir="2700000" algn="tl">
                    <a:srgbClr val="000000">
                      <a:alpha val="43137"/>
                    </a:srgbClr>
                  </a:outerShdw>
                </a:effectLst>
                <a:latin typeface="Cambria" pitchFamily="18" charset="0"/>
              </a:rPr>
              <a:t>Operations</a:t>
            </a:r>
          </a:p>
        </p:txBody>
      </p:sp>
      <p:pic>
        <p:nvPicPr>
          <p:cNvPr id="47120" name="Picture 26"/>
          <p:cNvPicPr>
            <a:picLocks noChangeAspect="1" noChangeArrowheads="1"/>
          </p:cNvPicPr>
          <p:nvPr/>
        </p:nvPicPr>
        <p:blipFill>
          <a:blip r:embed="rId3" cstate="print"/>
          <a:srcRect/>
          <a:stretch>
            <a:fillRect/>
          </a:stretch>
        </p:blipFill>
        <p:spPr bwMode="auto">
          <a:xfrm>
            <a:off x="427383" y="3503364"/>
            <a:ext cx="3975652" cy="1201942"/>
          </a:xfrm>
          <a:prstGeom prst="rect">
            <a:avLst/>
          </a:prstGeom>
          <a:noFill/>
          <a:ln w="9525">
            <a:noFill/>
            <a:miter lim="800000"/>
            <a:headEnd/>
            <a:tailEnd/>
          </a:ln>
        </p:spPr>
      </p:pic>
      <p:pic>
        <p:nvPicPr>
          <p:cNvPr id="47122" name="Picture 28" descr="Nuclear-powered submarine, VIRGINIA, returning to port following her highly successful sea trials."/>
          <p:cNvPicPr>
            <a:picLocks noChangeAspect="1" noChangeArrowheads="1"/>
          </p:cNvPicPr>
          <p:nvPr/>
        </p:nvPicPr>
        <p:blipFill>
          <a:blip r:embed="rId4" cstate="print"/>
          <a:srcRect l="926" t="14961" r="5247" b="11810"/>
          <a:stretch>
            <a:fillRect/>
          </a:stretch>
        </p:blipFill>
        <p:spPr bwMode="auto">
          <a:xfrm>
            <a:off x="447262" y="5313257"/>
            <a:ext cx="3945834" cy="1149484"/>
          </a:xfrm>
          <a:prstGeom prst="rect">
            <a:avLst/>
          </a:prstGeom>
          <a:noFill/>
          <a:ln w="9525">
            <a:noFill/>
            <a:miter lim="800000"/>
            <a:headEnd/>
            <a:tailEnd/>
          </a:ln>
        </p:spPr>
      </p:pic>
      <p:pic>
        <p:nvPicPr>
          <p:cNvPr id="28" name="Picture 8" descr="New SVG image">
            <a:hlinkClick r:id="rId5" tooltip="New SVG image"/>
          </p:cNvPr>
          <p:cNvPicPr>
            <a:picLocks noChangeAspect="1" noChangeArrowheads="1"/>
          </p:cNvPicPr>
          <p:nvPr/>
        </p:nvPicPr>
        <p:blipFill>
          <a:blip r:embed="rId6" cstate="print">
            <a:lum bright="65000"/>
          </a:blip>
          <a:srcRect/>
          <a:stretch>
            <a:fillRect/>
          </a:stretch>
        </p:blipFill>
        <p:spPr bwMode="auto">
          <a:xfrm>
            <a:off x="7391400" y="304800"/>
            <a:ext cx="1524000" cy="427038"/>
          </a:xfrm>
          <a:prstGeom prst="rect">
            <a:avLst/>
          </a:prstGeom>
          <a:noFill/>
          <a:ln w="9525">
            <a:noFill/>
            <a:miter lim="800000"/>
            <a:headEnd/>
            <a:tailEnd/>
          </a:ln>
        </p:spPr>
      </p:pic>
      <p:pic>
        <p:nvPicPr>
          <p:cNvPr id="32" name="Picture 31" descr="CST Alaska &amp; RoadRapter2.JPG"/>
          <p:cNvPicPr>
            <a:picLocks noChangeAspect="1"/>
          </p:cNvPicPr>
          <p:nvPr/>
        </p:nvPicPr>
        <p:blipFill>
          <a:blip r:embed="rId7" cstate="print"/>
          <a:stretch>
            <a:fillRect/>
          </a:stretch>
        </p:blipFill>
        <p:spPr>
          <a:xfrm>
            <a:off x="4820478" y="3528136"/>
            <a:ext cx="3896139" cy="1143000"/>
          </a:xfrm>
          <a:prstGeom prst="rect">
            <a:avLst/>
          </a:prstGeom>
        </p:spPr>
      </p:pic>
      <p:sp>
        <p:nvSpPr>
          <p:cNvPr id="37" name="Text Box 16"/>
          <p:cNvSpPr txBox="1">
            <a:spLocks noChangeArrowheads="1"/>
          </p:cNvSpPr>
          <p:nvPr/>
        </p:nvSpPr>
        <p:spPr bwMode="auto">
          <a:xfrm>
            <a:off x="4597762" y="4910512"/>
            <a:ext cx="4208463" cy="339725"/>
          </a:xfrm>
          <a:prstGeom prst="rect">
            <a:avLst/>
          </a:prstGeom>
          <a:noFill/>
          <a:ln w="9525">
            <a:noFill/>
            <a:miter lim="800000"/>
            <a:headEnd/>
            <a:tailEnd/>
          </a:ln>
        </p:spPr>
        <p:txBody>
          <a:bodyPr>
            <a:spAutoFit/>
          </a:bodyPr>
          <a:lstStyle/>
          <a:p>
            <a:pPr algn="ctr">
              <a:lnSpc>
                <a:spcPct val="90000"/>
              </a:lnSpc>
              <a:spcBef>
                <a:spcPct val="20000"/>
              </a:spcBef>
            </a:pPr>
            <a:r>
              <a:rPr lang="en-US" b="1" dirty="0" smtClean="0">
                <a:effectLst>
                  <a:outerShdw blurRad="38100" dist="38100" dir="2700000" algn="tl">
                    <a:srgbClr val="000000">
                      <a:alpha val="43137"/>
                    </a:srgbClr>
                  </a:outerShdw>
                </a:effectLst>
                <a:latin typeface="Cambria" pitchFamily="18" charset="0"/>
              </a:rPr>
              <a:t>Nuclear Counterterrorism</a:t>
            </a:r>
            <a:endParaRPr lang="en-US" b="1" dirty="0">
              <a:effectLst>
                <a:outerShdw blurRad="38100" dist="38100" dir="2700000" algn="tl">
                  <a:srgbClr val="000000">
                    <a:alpha val="43137"/>
                  </a:srgbClr>
                </a:outerShdw>
              </a:effectLst>
              <a:latin typeface="Cambria" pitchFamily="18" charset="0"/>
            </a:endParaRPr>
          </a:p>
        </p:txBody>
      </p:sp>
      <p:pic>
        <p:nvPicPr>
          <p:cNvPr id="221186" name="Picture 2" descr="The National Nuclear Security Administration"/>
          <p:cNvPicPr>
            <a:picLocks noChangeAspect="1" noChangeArrowheads="1"/>
          </p:cNvPicPr>
          <p:nvPr/>
        </p:nvPicPr>
        <p:blipFill>
          <a:blip r:embed="rId8" cstate="print"/>
          <a:srcRect/>
          <a:stretch>
            <a:fillRect/>
          </a:stretch>
        </p:blipFill>
        <p:spPr bwMode="auto">
          <a:xfrm>
            <a:off x="4750904" y="5317435"/>
            <a:ext cx="3975653" cy="1143000"/>
          </a:xfrm>
          <a:prstGeom prst="rect">
            <a:avLst/>
          </a:prstGeom>
          <a:noFill/>
        </p:spPr>
      </p:pic>
      <p:sp>
        <p:nvSpPr>
          <p:cNvPr id="41" name="Rectangle 13"/>
          <p:cNvSpPr>
            <a:spLocks noChangeArrowheads="1"/>
          </p:cNvSpPr>
          <p:nvPr/>
        </p:nvSpPr>
        <p:spPr bwMode="auto">
          <a:xfrm>
            <a:off x="4647281" y="3071869"/>
            <a:ext cx="4180978" cy="1696585"/>
          </a:xfrm>
          <a:prstGeom prst="rect">
            <a:avLst/>
          </a:prstGeom>
          <a:noFill/>
          <a:ln w="19050">
            <a:solidFill>
              <a:schemeClr val="tx1"/>
            </a:solidFill>
            <a:miter lim="800000"/>
            <a:headEnd/>
            <a:tailEnd/>
          </a:ln>
          <a:effectLst>
            <a:outerShdw dist="38099" dir="2700000" algn="ctr" rotWithShape="0">
              <a:schemeClr val="bg2">
                <a:alpha val="74997"/>
              </a:schemeClr>
            </a:outerShdw>
          </a:effectLst>
        </p:spPr>
        <p:txBody>
          <a:bodyPr wrap="none" anchor="ctr"/>
          <a:lstStyle/>
          <a:p>
            <a:pPr eaLnBrk="0" hangingPunct="0">
              <a:defRPr/>
            </a:pPr>
            <a:endParaRPr lang="en-US">
              <a:ea typeface="ＭＳ Ｐゴシック" charset="-128"/>
              <a:cs typeface="+mn-cs"/>
            </a:endParaRPr>
          </a:p>
        </p:txBody>
      </p:sp>
      <p:sp>
        <p:nvSpPr>
          <p:cNvPr id="42" name="Rectangle 13"/>
          <p:cNvSpPr>
            <a:spLocks noChangeArrowheads="1"/>
          </p:cNvSpPr>
          <p:nvPr/>
        </p:nvSpPr>
        <p:spPr bwMode="auto">
          <a:xfrm>
            <a:off x="326833" y="3059016"/>
            <a:ext cx="4180978" cy="1696585"/>
          </a:xfrm>
          <a:prstGeom prst="rect">
            <a:avLst/>
          </a:prstGeom>
          <a:noFill/>
          <a:ln w="19050">
            <a:solidFill>
              <a:schemeClr val="tx1"/>
            </a:solidFill>
            <a:miter lim="800000"/>
            <a:headEnd/>
            <a:tailEnd/>
          </a:ln>
          <a:effectLst>
            <a:outerShdw dist="38099" dir="2700000" algn="ctr" rotWithShape="0">
              <a:schemeClr val="bg2">
                <a:alpha val="74997"/>
              </a:schemeClr>
            </a:outerShdw>
          </a:effectLst>
        </p:spPr>
        <p:txBody>
          <a:bodyPr wrap="none" anchor="ctr"/>
          <a:lstStyle/>
          <a:p>
            <a:pPr eaLnBrk="0" hangingPunct="0">
              <a:defRPr/>
            </a:pPr>
            <a:endParaRPr lang="en-US">
              <a:ea typeface="ＭＳ Ｐゴシック" charset="-128"/>
              <a:cs typeface="+mn-cs"/>
            </a:endParaRPr>
          </a:p>
        </p:txBody>
      </p:sp>
      <p:sp>
        <p:nvSpPr>
          <p:cNvPr id="43" name="Rectangle 13"/>
          <p:cNvSpPr>
            <a:spLocks noChangeArrowheads="1"/>
          </p:cNvSpPr>
          <p:nvPr/>
        </p:nvSpPr>
        <p:spPr bwMode="auto">
          <a:xfrm>
            <a:off x="4638100" y="4880471"/>
            <a:ext cx="4180978" cy="1696585"/>
          </a:xfrm>
          <a:prstGeom prst="rect">
            <a:avLst/>
          </a:prstGeom>
          <a:noFill/>
          <a:ln w="19050">
            <a:solidFill>
              <a:schemeClr val="tx1"/>
            </a:solidFill>
            <a:miter lim="800000"/>
            <a:headEnd/>
            <a:tailEnd/>
          </a:ln>
          <a:effectLst>
            <a:outerShdw dist="38099" dir="2700000" algn="ctr" rotWithShape="0">
              <a:schemeClr val="bg2">
                <a:alpha val="74997"/>
              </a:schemeClr>
            </a:outerShdw>
          </a:effectLst>
        </p:spPr>
        <p:txBody>
          <a:bodyPr wrap="none" anchor="ctr"/>
          <a:lstStyle/>
          <a:p>
            <a:pPr eaLnBrk="0" hangingPunct="0">
              <a:defRPr/>
            </a:pPr>
            <a:endParaRPr lang="en-US">
              <a:ea typeface="ＭＳ Ｐゴシック" charset="-128"/>
              <a:cs typeface="+mn-cs"/>
            </a:endParaRPr>
          </a:p>
        </p:txBody>
      </p:sp>
      <p:pic>
        <p:nvPicPr>
          <p:cNvPr id="22" name="Picture 21" descr="Fig 6-10 B61 at Pantex Facility.jpg"/>
          <p:cNvPicPr>
            <a:picLocks noChangeAspect="1"/>
          </p:cNvPicPr>
          <p:nvPr/>
        </p:nvPicPr>
        <p:blipFill>
          <a:blip r:embed="rId9" cstate="print"/>
          <a:stretch>
            <a:fillRect/>
          </a:stretch>
        </p:blipFill>
        <p:spPr>
          <a:xfrm>
            <a:off x="3240046" y="1302026"/>
            <a:ext cx="2554467" cy="1530626"/>
          </a:xfrm>
          <a:prstGeom prst="rect">
            <a:avLst/>
          </a:prstGeom>
          <a:effectLst>
            <a:outerShdw blurRad="50800" dist="38100" dir="2700000" algn="tl" rotWithShape="0">
              <a:prstClr val="black">
                <a:alpha val="40000"/>
              </a:prstClr>
            </a:outerShdw>
          </a:effectLst>
        </p:spPr>
      </p:pic>
      <p:pic>
        <p:nvPicPr>
          <p:cNvPr id="282626" name="Picture 2" descr="File:Titan II launch.jpg"/>
          <p:cNvPicPr>
            <a:picLocks noChangeAspect="1" noChangeArrowheads="1"/>
          </p:cNvPicPr>
          <p:nvPr/>
        </p:nvPicPr>
        <p:blipFill>
          <a:blip r:embed="rId10" cstate="print"/>
          <a:srcRect/>
          <a:stretch>
            <a:fillRect/>
          </a:stretch>
        </p:blipFill>
        <p:spPr bwMode="auto">
          <a:xfrm>
            <a:off x="417443" y="1003851"/>
            <a:ext cx="2554357" cy="1868557"/>
          </a:xfrm>
          <a:prstGeom prst="rect">
            <a:avLst/>
          </a:prstGeom>
          <a:noFill/>
        </p:spPr>
      </p:pic>
      <p:pic>
        <p:nvPicPr>
          <p:cNvPr id="282628" name="Picture 4" descr="http://0.tqn.com/d/usmilitary/1/0/e/K/pg63l.gif"/>
          <p:cNvPicPr>
            <a:picLocks noChangeAspect="1" noChangeArrowheads="1"/>
          </p:cNvPicPr>
          <p:nvPr/>
        </p:nvPicPr>
        <p:blipFill>
          <a:blip r:embed="rId11" cstate="print"/>
          <a:srcRect/>
          <a:stretch>
            <a:fillRect/>
          </a:stretch>
        </p:blipFill>
        <p:spPr bwMode="auto">
          <a:xfrm>
            <a:off x="6119052" y="1005162"/>
            <a:ext cx="2557808" cy="187718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303"/>
            <a:ext cx="7443584" cy="741777"/>
          </a:xfrm>
        </p:spPr>
        <p:txBody>
          <a:bodyPr>
            <a:normAutofit/>
          </a:bodyPr>
          <a:lstStyle/>
          <a:p>
            <a:r>
              <a:rPr lang="en-US" sz="3200" dirty="0" smtClean="0">
                <a:effectLst>
                  <a:outerShdw blurRad="38100" dist="38100" dir="2700000" algn="tl">
                    <a:srgbClr val="000000">
                      <a:alpha val="43137"/>
                    </a:srgbClr>
                  </a:outerShdw>
                </a:effectLst>
                <a:latin typeface="Cambria" pitchFamily="18" charset="0"/>
              </a:rPr>
              <a:t>Rich Origin, History, and Evolution</a:t>
            </a:r>
            <a:endParaRPr lang="en-US" sz="3200" dirty="0">
              <a:effectLst>
                <a:outerShdw blurRad="38100" dist="38100" dir="2700000" algn="tl">
                  <a:srgbClr val="000000">
                    <a:alpha val="43137"/>
                  </a:srgbClr>
                </a:outerShdw>
              </a:effectLst>
              <a:latin typeface="Cambria"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CDEB1AF-4C4A-4A65-BA84-ACD113AC7BC6}" type="slidenum">
              <a:rPr lang="en-US" smtClean="0"/>
              <a:pPr/>
              <a:t>4</a:t>
            </a:fld>
            <a:endParaRPr lang="en-US"/>
          </a:p>
        </p:txBody>
      </p:sp>
      <p:pic>
        <p:nvPicPr>
          <p:cNvPr id="5" name="Picture 4" descr="DOE_TimelineWorkup_Final_May2011.jpg"/>
          <p:cNvPicPr>
            <a:picLocks noChangeAspect="1"/>
          </p:cNvPicPr>
          <p:nvPr/>
        </p:nvPicPr>
        <p:blipFill>
          <a:blip r:embed="rId3" cstate="print"/>
          <a:stretch>
            <a:fillRect/>
          </a:stretch>
        </p:blipFill>
        <p:spPr>
          <a:xfrm>
            <a:off x="159027" y="1113183"/>
            <a:ext cx="8835887" cy="5516217"/>
          </a:xfrm>
          <a:prstGeom prst="rect">
            <a:avLst/>
          </a:prstGeom>
        </p:spPr>
      </p:pic>
      <p:pic>
        <p:nvPicPr>
          <p:cNvPr id="6" name="Picture 8" descr="New SVG image">
            <a:hlinkClick r:id="rId4" tooltip="New SVG image"/>
          </p:cNvPr>
          <p:cNvPicPr>
            <a:picLocks noChangeAspect="1" noChangeArrowheads="1"/>
          </p:cNvPicPr>
          <p:nvPr/>
        </p:nvPicPr>
        <p:blipFill>
          <a:blip r:embed="rId5" cstate="print">
            <a:lum bright="65000"/>
          </a:blip>
          <a:srcRect/>
          <a:stretch>
            <a:fillRect/>
          </a:stretch>
        </p:blipFill>
        <p:spPr bwMode="auto">
          <a:xfrm>
            <a:off x="7472680" y="142240"/>
            <a:ext cx="1524000" cy="427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flipH="1">
            <a:off x="8521700" y="6291263"/>
            <a:ext cx="366713" cy="292100"/>
          </a:xfrm>
          <a:prstGeom prst="rect">
            <a:avLst/>
          </a:prstGeom>
          <a:noFill/>
          <a:ln w="9525">
            <a:noFill/>
            <a:miter lim="800000"/>
            <a:headEnd/>
            <a:tailEnd/>
          </a:ln>
        </p:spPr>
        <p:txBody>
          <a:bodyPr>
            <a:spAutoFit/>
          </a:bodyPr>
          <a:lstStyle/>
          <a:p>
            <a:fld id="{BA2FC130-0FA7-401C-913F-8551326FD000}" type="slidenum">
              <a:rPr lang="en-US" sz="1300" b="1">
                <a:solidFill>
                  <a:schemeClr val="bg1"/>
                </a:solidFill>
              </a:rPr>
              <a:pPr/>
              <a:t>5</a:t>
            </a:fld>
            <a:endParaRPr lang="en-US" sz="1300">
              <a:solidFill>
                <a:schemeClr val="bg1"/>
              </a:solidFill>
            </a:endParaRPr>
          </a:p>
        </p:txBody>
      </p:sp>
      <p:sp>
        <p:nvSpPr>
          <p:cNvPr id="6" name="Rectangle 2"/>
          <p:cNvSpPr>
            <a:spLocks noGrp="1" noChangeArrowheads="1"/>
          </p:cNvSpPr>
          <p:nvPr>
            <p:ph type="title" idx="4294967295"/>
          </p:nvPr>
        </p:nvSpPr>
        <p:spPr>
          <a:xfrm>
            <a:off x="561975" y="57150"/>
            <a:ext cx="8229600" cy="1143000"/>
          </a:xfrm>
        </p:spPr>
        <p:txBody>
          <a:bodyPr/>
          <a:lstStyle/>
          <a:p>
            <a:r>
              <a:rPr lang="en-US" sz="3800" b="1" dirty="0" smtClean="0">
                <a:latin typeface="Berlin Sans FB Demi" pitchFamily="34" charset="0"/>
                <a:ea typeface="ＭＳ Ｐゴシック"/>
                <a:cs typeface="ＭＳ Ｐゴシック"/>
              </a:rPr>
              <a:t>FY 2014 Focus Areas</a:t>
            </a:r>
          </a:p>
        </p:txBody>
      </p:sp>
      <p:cxnSp>
        <p:nvCxnSpPr>
          <p:cNvPr id="7" name="Straight Connector 6"/>
          <p:cNvCxnSpPr/>
          <p:nvPr/>
        </p:nvCxnSpPr>
        <p:spPr>
          <a:xfrm>
            <a:off x="371475" y="1038225"/>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3"/>
          <p:cNvSpPr txBox="1">
            <a:spLocks noChangeArrowheads="1"/>
          </p:cNvSpPr>
          <p:nvPr/>
        </p:nvSpPr>
        <p:spPr bwMode="auto">
          <a:xfrm>
            <a:off x="609600" y="1066800"/>
            <a:ext cx="8077200" cy="5486400"/>
          </a:xfrm>
          <a:prstGeom prst="rect">
            <a:avLst/>
          </a:prstGeom>
          <a:noFill/>
          <a:ln w="9525">
            <a:noFill/>
            <a:miter lim="800000"/>
            <a:headEnd/>
            <a:tailEnd/>
          </a:ln>
        </p:spPr>
        <p:txBody>
          <a:bodyPr/>
          <a:lstStyle/>
          <a:p>
            <a:pPr marL="342900" indent="-342900" eaLnBrk="0" hangingPunct="0">
              <a:spcBef>
                <a:spcPct val="20000"/>
              </a:spcBef>
              <a:buFont typeface="Berlin Sans FB Demi" pitchFamily="34" charset="0"/>
              <a:buChar char="•"/>
            </a:pPr>
            <a:r>
              <a:rPr lang="en-US" sz="2000" b="1" u="sng" dirty="0" smtClean="0">
                <a:solidFill>
                  <a:srgbClr val="92D050"/>
                </a:solidFill>
                <a:latin typeface="Berlin Sans FB Demi" pitchFamily="34" charset="0"/>
              </a:rPr>
              <a:t>Reduce Nuclear Dangers</a:t>
            </a:r>
            <a:r>
              <a:rPr lang="en-US" sz="2000" b="1" dirty="0" smtClean="0">
                <a:solidFill>
                  <a:srgbClr val="92D050"/>
                </a:solidFill>
                <a:latin typeface="Berlin Sans FB Demi" pitchFamily="34" charset="0"/>
              </a:rPr>
              <a:t> </a:t>
            </a:r>
            <a:r>
              <a:rPr lang="en-US" sz="1700" dirty="0" smtClean="0">
                <a:latin typeface="Berlin Sans FB Demi" pitchFamily="34" charset="0"/>
              </a:rPr>
              <a:t>by securing all vulnerable nuclear materials worldwide;  strengthening the nonproliferation regime; and maintaining emergency response, counterterrorism and counterproliferation capabilities;</a:t>
            </a:r>
            <a:endParaRPr lang="en-US" sz="1700" dirty="0">
              <a:latin typeface="Berlin Sans FB Demi" pitchFamily="34" charset="0"/>
            </a:endParaRPr>
          </a:p>
          <a:p>
            <a:pPr marL="342900" indent="-342900">
              <a:spcBef>
                <a:spcPct val="20000"/>
              </a:spcBef>
              <a:buFontTx/>
              <a:buChar char="•"/>
            </a:pPr>
            <a:r>
              <a:rPr lang="en-US" sz="2000" b="1" u="sng" dirty="0" smtClean="0">
                <a:solidFill>
                  <a:srgbClr val="92D050"/>
                </a:solidFill>
                <a:latin typeface="Berlin Sans FB Demi" pitchFamily="34" charset="0"/>
              </a:rPr>
              <a:t>Manage the Nuclear Weapons Stockpile </a:t>
            </a:r>
            <a:r>
              <a:rPr lang="en-US" sz="1700" dirty="0" smtClean="0">
                <a:latin typeface="Berlin Sans FB Demi" pitchFamily="34" charset="0"/>
              </a:rPr>
              <a:t>by completing life extension programs  and through robust surveillance and assessment activities, both enabled by investments in the science, technology, and engineering base; </a:t>
            </a:r>
          </a:p>
          <a:p>
            <a:pPr marL="342900" indent="-342900">
              <a:spcBef>
                <a:spcPct val="20000"/>
              </a:spcBef>
              <a:buFontTx/>
              <a:buChar char="•"/>
            </a:pPr>
            <a:r>
              <a:rPr lang="en-US" sz="2000" b="1" u="sng" dirty="0" smtClean="0">
                <a:solidFill>
                  <a:srgbClr val="92D050"/>
                </a:solidFill>
                <a:latin typeface="Berlin Sans FB Demi" pitchFamily="34" charset="0"/>
              </a:rPr>
              <a:t>Advance Naval Nuclear Propulsion</a:t>
            </a:r>
            <a:r>
              <a:rPr lang="en-US" sz="2000" b="1" dirty="0" smtClean="0">
                <a:solidFill>
                  <a:srgbClr val="92D050"/>
                </a:solidFill>
                <a:latin typeface="Berlin Sans FB Demi" pitchFamily="34" charset="0"/>
              </a:rPr>
              <a:t> </a:t>
            </a:r>
            <a:r>
              <a:rPr lang="en-US" sz="1700" dirty="0" smtClean="0">
                <a:latin typeface="Berlin Sans FB Demi" pitchFamily="34" charset="0"/>
              </a:rPr>
              <a:t>by supporting the existing nuclear-powered fleet; developing the next generation reactor plant technology for the replacement to the Ohio-class submarine; and replacing and refueling the land-based prototype; </a:t>
            </a:r>
          </a:p>
          <a:p>
            <a:pPr marL="342900" indent="-342900">
              <a:spcBef>
                <a:spcPct val="20000"/>
              </a:spcBef>
              <a:buFontTx/>
              <a:buChar char="•"/>
            </a:pPr>
            <a:r>
              <a:rPr lang="en-US" sz="2000" b="1" u="sng" dirty="0" smtClean="0">
                <a:solidFill>
                  <a:srgbClr val="92D050"/>
                </a:solidFill>
                <a:latin typeface="Berlin Sans FB Demi" pitchFamily="34" charset="0"/>
              </a:rPr>
              <a:t>Modernize the NNSA Infrastructure</a:t>
            </a:r>
            <a:r>
              <a:rPr lang="en-US" sz="2000" b="1" u="sng" dirty="0" smtClean="0">
                <a:latin typeface="Berlin Sans FB Demi" pitchFamily="34" charset="0"/>
              </a:rPr>
              <a:t> </a:t>
            </a:r>
            <a:r>
              <a:rPr lang="en-US" sz="1700" dirty="0" smtClean="0">
                <a:latin typeface="Berlin Sans FB Demi" pitchFamily="34" charset="0"/>
              </a:rPr>
              <a:t>to ensure that the core capabilities are in place to meet mission requirements for the long-term and to create a 21st century Nuclear Security Enterprise;</a:t>
            </a:r>
          </a:p>
          <a:p>
            <a:pPr marL="342900" indent="-342900">
              <a:spcBef>
                <a:spcPct val="20000"/>
              </a:spcBef>
              <a:buFontTx/>
              <a:buChar char="•"/>
            </a:pPr>
            <a:r>
              <a:rPr lang="en-US" sz="2000" b="1" u="sng" dirty="0" smtClean="0">
                <a:solidFill>
                  <a:srgbClr val="92D050"/>
                </a:solidFill>
                <a:latin typeface="Berlin Sans FB Demi" pitchFamily="34" charset="0"/>
              </a:rPr>
              <a:t>Strengthen the Science, Technology and Engineering Base </a:t>
            </a:r>
            <a:r>
              <a:rPr lang="en-US" sz="1700" dirty="0" smtClean="0">
                <a:latin typeface="Berlin Sans FB Demi" pitchFamily="34" charset="0"/>
              </a:rPr>
              <a:t>that underpin current mission needs and to deal with broader national security challenges for the country; and</a:t>
            </a:r>
            <a:endParaRPr lang="en-US" sz="1700" dirty="0">
              <a:latin typeface="Berlin Sans FB Demi" pitchFamily="34" charset="0"/>
            </a:endParaRPr>
          </a:p>
          <a:p>
            <a:pPr marL="342900" indent="-342900">
              <a:spcBef>
                <a:spcPct val="20000"/>
              </a:spcBef>
              <a:buFontTx/>
              <a:buChar char="•"/>
            </a:pPr>
            <a:r>
              <a:rPr lang="en-US" sz="2000" b="1" u="sng" dirty="0" smtClean="0">
                <a:solidFill>
                  <a:srgbClr val="92D050"/>
                </a:solidFill>
                <a:latin typeface="Berlin Sans FB Demi" pitchFamily="34" charset="0"/>
              </a:rPr>
              <a:t>Drive an Integrated and Effective Enterprise</a:t>
            </a:r>
            <a:r>
              <a:rPr lang="en-US" sz="2000" b="1" u="sng" dirty="0" smtClean="0">
                <a:latin typeface="Berlin Sans FB Demi" pitchFamily="34" charset="0"/>
              </a:rPr>
              <a:t> </a:t>
            </a:r>
            <a:r>
              <a:rPr lang="en-US" sz="1700" dirty="0" smtClean="0">
                <a:latin typeface="Berlin Sans FB Demi" pitchFamily="34" charset="0"/>
              </a:rPr>
              <a:t>through the application of improved governance and business models and the recruitment and retention of highly talented Federal nuclear security professionals. </a:t>
            </a:r>
            <a:endParaRPr lang="en-US" sz="1700" dirty="0">
              <a:latin typeface="Berlin Sans FB Demi" pitchFamily="34" charset="0"/>
            </a:endParaRPr>
          </a:p>
        </p:txBody>
      </p:sp>
      <p:sp>
        <p:nvSpPr>
          <p:cNvPr id="9" name="Slide Number Placeholder 8"/>
          <p:cNvSpPr>
            <a:spLocks noGrp="1"/>
          </p:cNvSpPr>
          <p:nvPr>
            <p:ph type="sldNum" sz="quarter" idx="11"/>
          </p:nvPr>
        </p:nvSpPr>
        <p:spPr/>
        <p:txBody>
          <a:bodyPr/>
          <a:lstStyle/>
          <a:p>
            <a:pPr>
              <a:defRPr/>
            </a:pPr>
            <a:fld id="{30CB150C-DA8B-4189-8144-E828F8278DED}"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561975" y="57150"/>
            <a:ext cx="8229600" cy="1143000"/>
          </a:xfrm>
        </p:spPr>
        <p:txBody>
          <a:bodyPr/>
          <a:lstStyle/>
          <a:p>
            <a:r>
              <a:rPr lang="en-US" sz="4800" b="1" dirty="0" smtClean="0">
                <a:latin typeface="Berlin Sans FB Demi" pitchFamily="34" charset="0"/>
                <a:ea typeface="ＭＳ Ｐゴシック"/>
                <a:cs typeface="ＭＳ Ｐゴシック"/>
              </a:rPr>
              <a:t>NNSA Operations</a:t>
            </a:r>
          </a:p>
        </p:txBody>
      </p:sp>
      <p:cxnSp>
        <p:nvCxnSpPr>
          <p:cNvPr id="8" name="Straight Connector 7"/>
          <p:cNvCxnSpPr/>
          <p:nvPr/>
        </p:nvCxnSpPr>
        <p:spPr>
          <a:xfrm>
            <a:off x="371475" y="1038225"/>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3"/>
          <p:cNvSpPr txBox="1">
            <a:spLocks noChangeArrowheads="1"/>
          </p:cNvSpPr>
          <p:nvPr/>
        </p:nvSpPr>
        <p:spPr bwMode="auto">
          <a:xfrm>
            <a:off x="457200" y="1565275"/>
            <a:ext cx="8372475" cy="4530725"/>
          </a:xfrm>
          <a:prstGeom prst="rect">
            <a:avLst/>
          </a:prstGeom>
          <a:noFill/>
          <a:ln w="9525">
            <a:noFill/>
            <a:miter lim="800000"/>
            <a:headEnd/>
            <a:tailEnd/>
          </a:ln>
        </p:spPr>
        <p:txBody>
          <a:bodyPr/>
          <a:lstStyle/>
          <a:p>
            <a:pPr marL="342900" indent="-342900" eaLnBrk="0" hangingPunct="0">
              <a:spcBef>
                <a:spcPct val="20000"/>
              </a:spcBef>
              <a:buFont typeface="Arial" charset="0"/>
              <a:buChar char="•"/>
            </a:pPr>
            <a:r>
              <a:rPr lang="en-US" sz="2800" dirty="0">
                <a:latin typeface="Berlin Sans FB Demi" pitchFamily="34" charset="0"/>
              </a:rPr>
              <a:t>Semi-Autonomous Organization</a:t>
            </a:r>
          </a:p>
          <a:p>
            <a:pPr marL="342900" indent="-342900" eaLnBrk="0" hangingPunct="0">
              <a:spcBef>
                <a:spcPct val="20000"/>
              </a:spcBef>
              <a:buFont typeface="Arial" charset="0"/>
              <a:buChar char="•"/>
            </a:pPr>
            <a:r>
              <a:rPr lang="en-US" sz="2800" dirty="0" smtClean="0">
                <a:latin typeface="Berlin Sans FB Demi" pitchFamily="34" charset="0"/>
              </a:rPr>
              <a:t>Unique </a:t>
            </a:r>
            <a:r>
              <a:rPr lang="en-US" sz="2800" dirty="0">
                <a:latin typeface="Berlin Sans FB Demi" pitchFamily="34" charset="0"/>
              </a:rPr>
              <a:t>Procurement </a:t>
            </a:r>
            <a:r>
              <a:rPr lang="en-US" sz="2800" dirty="0" smtClean="0">
                <a:latin typeface="Berlin Sans FB Demi" pitchFamily="34" charset="0"/>
              </a:rPr>
              <a:t>Authority</a:t>
            </a:r>
          </a:p>
          <a:p>
            <a:pPr marL="342900" indent="-342900">
              <a:spcBef>
                <a:spcPct val="20000"/>
              </a:spcBef>
              <a:buFont typeface="Arial" charset="0"/>
              <a:buChar char="•"/>
            </a:pPr>
            <a:r>
              <a:rPr lang="en-US" sz="2800" dirty="0" smtClean="0">
                <a:latin typeface="Berlin Sans FB Demi" pitchFamily="34" charset="0"/>
              </a:rPr>
              <a:t>FY 2013 Est. Procurement Base:  ~$10.2 B</a:t>
            </a:r>
            <a:endParaRPr lang="en-US" sz="2800" dirty="0">
              <a:latin typeface="Berlin Sans FB Demi" pitchFamily="34" charset="0"/>
            </a:endParaRPr>
          </a:p>
          <a:p>
            <a:pPr marL="342900" indent="-342900" eaLnBrk="0" hangingPunct="0">
              <a:spcBef>
                <a:spcPct val="20000"/>
              </a:spcBef>
              <a:buFont typeface="Arial" charset="0"/>
              <a:buChar char="•"/>
            </a:pPr>
            <a:r>
              <a:rPr lang="en-US" sz="2800" dirty="0" smtClean="0">
                <a:latin typeface="Berlin Sans FB Demi" pitchFamily="34" charset="0"/>
              </a:rPr>
              <a:t>Management </a:t>
            </a:r>
            <a:r>
              <a:rPr lang="en-US" sz="2800" dirty="0">
                <a:latin typeface="Berlin Sans FB Demi" pitchFamily="34" charset="0"/>
              </a:rPr>
              <a:t>&amp; Operating Contractors (M&amp;O’s) fulfill mission </a:t>
            </a:r>
            <a:r>
              <a:rPr lang="en-US" sz="2800" dirty="0" smtClean="0">
                <a:latin typeface="Berlin Sans FB Demi" pitchFamily="34" charset="0"/>
              </a:rPr>
              <a:t>work (FY 2013 – 87% of funding)</a:t>
            </a:r>
            <a:endParaRPr lang="en-US" sz="2800" dirty="0">
              <a:latin typeface="Berlin Sans FB Demi" pitchFamily="34" charset="0"/>
            </a:endParaRPr>
          </a:p>
          <a:p>
            <a:pPr marL="342900" indent="-342900" eaLnBrk="0" hangingPunct="0">
              <a:spcBef>
                <a:spcPct val="20000"/>
              </a:spcBef>
              <a:buFont typeface="Arial" charset="0"/>
              <a:buChar char="•"/>
            </a:pPr>
            <a:r>
              <a:rPr lang="en-US" sz="2800" dirty="0" smtClean="0">
                <a:latin typeface="Berlin Sans FB Demi" pitchFamily="34" charset="0"/>
              </a:rPr>
              <a:t>Majority </a:t>
            </a:r>
            <a:r>
              <a:rPr lang="en-US" sz="2800" dirty="0">
                <a:latin typeface="Berlin Sans FB Demi" pitchFamily="34" charset="0"/>
              </a:rPr>
              <a:t>of small business opportunities are with our M&amp;O </a:t>
            </a:r>
            <a:r>
              <a:rPr lang="en-US" sz="2800" dirty="0" smtClean="0">
                <a:latin typeface="Berlin Sans FB Demi" pitchFamily="34" charset="0"/>
              </a:rPr>
              <a:t>contractors (FY 2013 - $1.5 B)</a:t>
            </a:r>
            <a:endParaRPr lang="en-US" sz="2800" dirty="0">
              <a:latin typeface="Berlin Sans FB Demi" pitchFamily="34" charset="0"/>
            </a:endParaRPr>
          </a:p>
          <a:p>
            <a:pPr marL="342900" indent="-342900" eaLnBrk="0" hangingPunct="0">
              <a:spcBef>
                <a:spcPct val="20000"/>
              </a:spcBef>
              <a:buFont typeface="Arial" charset="0"/>
              <a:buChar char="•"/>
            </a:pPr>
            <a:r>
              <a:rPr lang="en-US" sz="2800" dirty="0" smtClean="0">
                <a:latin typeface="Berlin Sans FB Demi" pitchFamily="34" charset="0"/>
              </a:rPr>
              <a:t>FY 2013 Federal </a:t>
            </a:r>
            <a:r>
              <a:rPr lang="en-US" sz="2800" dirty="0">
                <a:latin typeface="Berlin Sans FB Demi" pitchFamily="34" charset="0"/>
              </a:rPr>
              <a:t>Small Business </a:t>
            </a:r>
            <a:r>
              <a:rPr lang="en-US" sz="2800" dirty="0" smtClean="0">
                <a:latin typeface="Berlin Sans FB Demi" pitchFamily="34" charset="0"/>
              </a:rPr>
              <a:t>Obligations:   Over $230 M</a:t>
            </a:r>
            <a:endParaRPr lang="en-US" sz="2800" dirty="0">
              <a:latin typeface="Berlin Sans FB Demi" pitchFamily="34" charset="0"/>
            </a:endParaRPr>
          </a:p>
        </p:txBody>
      </p:sp>
      <p:sp>
        <p:nvSpPr>
          <p:cNvPr id="7" name="Slide Number Placeholder 6"/>
          <p:cNvSpPr>
            <a:spLocks noGrp="1"/>
          </p:cNvSpPr>
          <p:nvPr>
            <p:ph type="sldNum" sz="quarter" idx="11"/>
          </p:nvPr>
        </p:nvSpPr>
        <p:spPr/>
        <p:txBody>
          <a:bodyPr/>
          <a:lstStyle/>
          <a:p>
            <a:pPr>
              <a:defRPr/>
            </a:pPr>
            <a:fld id="{30CB150C-DA8B-4189-8144-E828F8278DED}"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4"/>
          <p:cNvSpPr>
            <a:spLocks noGrp="1"/>
          </p:cNvSpPr>
          <p:nvPr>
            <p:ph type="sldNum" sz="quarter" idx="11"/>
          </p:nvPr>
        </p:nvSpPr>
        <p:spPr>
          <a:noFill/>
        </p:spPr>
        <p:txBody>
          <a:bodyPr/>
          <a:lstStyle/>
          <a:p>
            <a:fld id="{2DE25963-616A-44B1-A571-422C673D957D}" type="slidenum">
              <a:rPr lang="en-US" smtClean="0">
                <a:latin typeface="Arial" pitchFamily="34" charset="0"/>
              </a:rPr>
              <a:pPr/>
              <a:t>7</a:t>
            </a:fld>
            <a:endParaRPr lang="en-US" smtClean="0">
              <a:latin typeface="Arial" pitchFamily="34" charset="0"/>
            </a:endParaRPr>
          </a:p>
        </p:txBody>
      </p:sp>
      <p:pic>
        <p:nvPicPr>
          <p:cNvPr id="5123" name="Picture 6" descr="siteofficesmap"/>
          <p:cNvPicPr>
            <a:picLocks noGrp="1" noChangeAspect="1" noChangeArrowheads="1"/>
          </p:cNvPicPr>
          <p:nvPr>
            <p:ph idx="1"/>
          </p:nvPr>
        </p:nvPicPr>
        <p:blipFill>
          <a:blip r:embed="rId3" cstate="print"/>
          <a:srcRect/>
          <a:stretch>
            <a:fillRect/>
          </a:stretch>
        </p:blipFill>
        <p:spPr>
          <a:xfrm>
            <a:off x="838200" y="1524000"/>
            <a:ext cx="7467600" cy="4495800"/>
          </a:xfrm>
          <a:noFill/>
        </p:spPr>
      </p:pic>
      <p:sp>
        <p:nvSpPr>
          <p:cNvPr id="56327" name="Rectangle 7"/>
          <p:cNvSpPr>
            <a:spLocks noChangeArrowheads="1"/>
          </p:cNvSpPr>
          <p:nvPr/>
        </p:nvSpPr>
        <p:spPr bwMode="auto">
          <a:xfrm>
            <a:off x="381000" y="228600"/>
            <a:ext cx="8229600" cy="1143000"/>
          </a:xfrm>
          <a:prstGeom prst="rect">
            <a:avLst/>
          </a:prstGeom>
          <a:noFill/>
          <a:ln w="9525">
            <a:noFill/>
            <a:miter lim="800000"/>
            <a:headEnd/>
            <a:tailEnd/>
          </a:ln>
          <a:effectLst/>
        </p:spPr>
        <p:txBody>
          <a:bodyPr anchor="ctr"/>
          <a:lstStyle/>
          <a:p>
            <a:pPr algn="ctr" eaLnBrk="1" hangingPunct="1">
              <a:defRPr/>
            </a:pPr>
            <a:r>
              <a:rPr lang="en-US" sz="4000" b="1">
                <a:solidFill>
                  <a:schemeClr val="tx2"/>
                </a:solidFill>
                <a:effectLst>
                  <a:outerShdw blurRad="38100" dist="38100" dir="2700000" algn="tl">
                    <a:srgbClr val="000000"/>
                  </a:outerShdw>
                </a:effectLst>
                <a:latin typeface="Berlin Sans FB Demi" pitchFamily="34" charset="0"/>
              </a:rPr>
              <a:t>NNSA’s Sites</a:t>
            </a:r>
            <a:endParaRPr lang="en-US" sz="3200" b="1">
              <a:solidFill>
                <a:schemeClr val="tx2"/>
              </a:solidFill>
              <a:effectLst>
                <a:outerShdw blurRad="38100" dist="38100" dir="2700000" algn="tl">
                  <a:srgbClr val="000000"/>
                </a:outerShdw>
              </a:effectLst>
              <a:latin typeface="Berlin Sans FB Dem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465953" y="581647"/>
            <a:ext cx="6094412" cy="755650"/>
          </a:xfrm>
        </p:spPr>
        <p:txBody>
          <a:bodyPr>
            <a:normAutofit fontScale="90000"/>
          </a:bodyPr>
          <a:lstStyle/>
          <a:p>
            <a:r>
              <a:rPr lang="en-US" sz="3600" dirty="0" smtClean="0">
                <a:effectLst>
                  <a:outerShdw blurRad="38100" dist="38100" dir="2700000" algn="tl">
                    <a:srgbClr val="000000">
                      <a:alpha val="43137"/>
                    </a:srgbClr>
                  </a:outerShdw>
                </a:effectLst>
                <a:latin typeface="Cambria" pitchFamily="18" charset="0"/>
              </a:rPr>
              <a:t>NNSA</a:t>
            </a:r>
            <a:r>
              <a:rPr lang="en-US" dirty="0" smtClean="0"/>
              <a:t> </a:t>
            </a:r>
            <a:r>
              <a:rPr lang="en-US" sz="3600" dirty="0" smtClean="0">
                <a:effectLst>
                  <a:outerShdw blurRad="38100" dist="38100" dir="2700000" algn="tl">
                    <a:srgbClr val="000000">
                      <a:alpha val="43137"/>
                    </a:srgbClr>
                  </a:outerShdw>
                </a:effectLst>
                <a:latin typeface="Cambria" pitchFamily="18" charset="0"/>
              </a:rPr>
              <a:t>Appropriations History</a:t>
            </a:r>
            <a:br>
              <a:rPr lang="en-US" sz="3600" dirty="0" smtClean="0">
                <a:effectLst>
                  <a:outerShdw blurRad="38100" dist="38100" dir="2700000" algn="tl">
                    <a:srgbClr val="000000">
                      <a:alpha val="43137"/>
                    </a:srgbClr>
                  </a:outerShdw>
                </a:effectLst>
                <a:latin typeface="Cambria" pitchFamily="18" charset="0"/>
              </a:rPr>
            </a:br>
            <a:r>
              <a:rPr lang="en-US" sz="3600" dirty="0" smtClean="0">
                <a:effectLst>
                  <a:outerShdw blurRad="38100" dist="38100" dir="2700000" algn="tl">
                    <a:srgbClr val="000000">
                      <a:alpha val="43137"/>
                    </a:srgbClr>
                  </a:outerShdw>
                </a:effectLst>
                <a:latin typeface="Cambria" pitchFamily="18" charset="0"/>
              </a:rPr>
              <a:t>FY 2001 – FY 2014</a:t>
            </a:r>
          </a:p>
        </p:txBody>
      </p:sp>
      <p:graphicFrame>
        <p:nvGraphicFramePr>
          <p:cNvPr id="4" name="Chart 3"/>
          <p:cNvGraphicFramePr>
            <a:graphicFrameLocks noGrp="1"/>
          </p:cNvGraphicFramePr>
          <p:nvPr/>
        </p:nvGraphicFramePr>
        <p:xfrm>
          <a:off x="-11875" y="1017320"/>
          <a:ext cx="9143999" cy="5638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0" y="6611779"/>
            <a:ext cx="8609012" cy="246221"/>
          </a:xfrm>
          <a:prstGeom prst="rect">
            <a:avLst/>
          </a:prstGeom>
          <a:noFill/>
        </p:spPr>
        <p:txBody>
          <a:bodyPr wrap="square" rtlCol="0">
            <a:spAutoFit/>
          </a:bodyPr>
          <a:lstStyle/>
          <a:p>
            <a:pPr>
              <a:buNone/>
            </a:pPr>
            <a:r>
              <a:rPr lang="en-US" sz="1000" dirty="0" smtClean="0">
                <a:latin typeface="Calibri" pitchFamily="34" charset="0"/>
              </a:rPr>
              <a:t>* Starting in FY 2014, Nuclear Counterterrorism Incident Response transferred from Weapons Activities to Defense Nuclear Nonproliferation.</a:t>
            </a:r>
            <a:endParaRPr lang="en-US" sz="1000" dirty="0">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flipH="1">
            <a:off x="8458200" y="6281738"/>
            <a:ext cx="477838" cy="292100"/>
          </a:xfrm>
          <a:prstGeom prst="rect">
            <a:avLst/>
          </a:prstGeom>
          <a:noFill/>
          <a:ln w="9525">
            <a:noFill/>
            <a:miter lim="800000"/>
            <a:headEnd/>
            <a:tailEnd/>
          </a:ln>
        </p:spPr>
        <p:txBody>
          <a:bodyPr>
            <a:spAutoFit/>
          </a:bodyPr>
          <a:lstStyle/>
          <a:p>
            <a:fld id="{FCA12CAC-7533-4066-9142-F7E8C9163CAF}" type="slidenum">
              <a:rPr lang="en-US" sz="1300" b="1">
                <a:solidFill>
                  <a:schemeClr val="bg1"/>
                </a:solidFill>
              </a:rPr>
              <a:pPr/>
              <a:t>9</a:t>
            </a:fld>
            <a:endParaRPr lang="en-US" sz="1300">
              <a:solidFill>
                <a:schemeClr val="bg1"/>
              </a:solidFill>
            </a:endParaRPr>
          </a:p>
        </p:txBody>
      </p:sp>
      <p:sp>
        <p:nvSpPr>
          <p:cNvPr id="6" name="Rectangle 2"/>
          <p:cNvSpPr>
            <a:spLocks noGrp="1" noChangeArrowheads="1"/>
          </p:cNvSpPr>
          <p:nvPr>
            <p:ph type="title" idx="4294967295"/>
          </p:nvPr>
        </p:nvSpPr>
        <p:spPr>
          <a:xfrm>
            <a:off x="561975" y="57150"/>
            <a:ext cx="8229600" cy="1143000"/>
          </a:xfrm>
        </p:spPr>
        <p:txBody>
          <a:bodyPr/>
          <a:lstStyle/>
          <a:p>
            <a:r>
              <a:rPr lang="en-US" sz="3600" b="1" dirty="0" smtClean="0">
                <a:latin typeface="Berlin Sans FB Demi" pitchFamily="34" charset="0"/>
                <a:ea typeface="ＭＳ Ｐゴシック"/>
                <a:cs typeface="ＭＳ Ｐゴシック"/>
              </a:rPr>
              <a:t>FY 2014 Budget Request – $11.7 Billion</a:t>
            </a:r>
          </a:p>
        </p:txBody>
      </p:sp>
      <p:cxnSp>
        <p:nvCxnSpPr>
          <p:cNvPr id="7" name="Straight Connector 6"/>
          <p:cNvCxnSpPr/>
          <p:nvPr/>
        </p:nvCxnSpPr>
        <p:spPr>
          <a:xfrm>
            <a:off x="371475" y="1038225"/>
            <a:ext cx="8469313"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1"/>
          </p:nvPr>
        </p:nvSpPr>
        <p:spPr/>
        <p:txBody>
          <a:bodyPr/>
          <a:lstStyle/>
          <a:p>
            <a:pPr>
              <a:defRPr/>
            </a:pPr>
            <a:fld id="{30CB150C-DA8B-4189-8144-E828F8278DED}" type="slidenum">
              <a:rPr lang="en-US" smtClean="0"/>
              <a:pPr>
                <a:defRPr/>
              </a:pPr>
              <a:t>9</a:t>
            </a:fld>
            <a:endParaRPr lang="en-US"/>
          </a:p>
        </p:txBody>
      </p:sp>
      <p:graphicFrame>
        <p:nvGraphicFramePr>
          <p:cNvPr id="9" name="Chart 8"/>
          <p:cNvGraphicFramePr/>
          <p:nvPr/>
        </p:nvGraphicFramePr>
        <p:xfrm>
          <a:off x="0" y="1143000"/>
          <a:ext cx="9144000" cy="5486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A12E0980A9A841949A2A246E1CCCAE" ma:contentTypeVersion="0" ma:contentTypeDescription="Create a new document." ma:contentTypeScope="" ma:versionID="b5267859065791fd861b27b6f0a0299f">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3FC9AF-48B2-468A-8D0E-BD7AB56108E7}">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s>
</ds:datastoreItem>
</file>

<file path=customXml/itemProps2.xml><?xml version="1.0" encoding="utf-8"?>
<ds:datastoreItem xmlns:ds="http://schemas.openxmlformats.org/officeDocument/2006/customXml" ds:itemID="{8416A549-6D9B-4F67-82E5-BFE21A26373B}">
  <ds:schemaRefs>
    <ds:schemaRef ds:uri="http://schemas.microsoft.com/sharepoint/v3/contenttype/forms"/>
  </ds:schemaRefs>
</ds:datastoreItem>
</file>

<file path=customXml/itemProps3.xml><?xml version="1.0" encoding="utf-8"?>
<ds:datastoreItem xmlns:ds="http://schemas.openxmlformats.org/officeDocument/2006/customXml" ds:itemID="{8DAEF3A7-5719-473A-B8F4-AC211D56E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Stream</Template>
  <TotalTime>31171</TotalTime>
  <Words>2057</Words>
  <Application>Microsoft Office PowerPoint</Application>
  <PresentationFormat>On-screen Show (4:3)</PresentationFormat>
  <Paragraphs>459</Paragraphs>
  <Slides>28</Slides>
  <Notes>16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Stream</vt:lpstr>
      <vt:lpstr> Doing Business with the   National Nuclear Security Administration</vt:lpstr>
      <vt:lpstr>Doing Business with NNSA  </vt:lpstr>
      <vt:lpstr>Vital and Urgent Mission</vt:lpstr>
      <vt:lpstr>Rich Origin, History, and Evolution</vt:lpstr>
      <vt:lpstr>FY 2014 Focus Areas</vt:lpstr>
      <vt:lpstr>NNSA Operations</vt:lpstr>
      <vt:lpstr>Slide 7</vt:lpstr>
      <vt:lpstr>NNSA Appropriations History FY 2001 – FY 2014</vt:lpstr>
      <vt:lpstr>FY 2014 Budget Request – $11.7 Billion</vt:lpstr>
      <vt:lpstr>Slide 10</vt:lpstr>
      <vt:lpstr>NNSA  &amp; Small Business </vt:lpstr>
      <vt:lpstr>NNSA  &amp; Small Business </vt:lpstr>
      <vt:lpstr>What’s Next?</vt:lpstr>
      <vt:lpstr>Slide 14</vt:lpstr>
      <vt:lpstr> Doing Business with the   National Nuclear Security Administration</vt:lpstr>
      <vt:lpstr>Upcoming Opportunities  Los Alamos National Laboratory</vt:lpstr>
      <vt:lpstr>Upcoming Opportunity  Uranium Processing Facility – UPF </vt:lpstr>
      <vt:lpstr>UPF</vt:lpstr>
      <vt:lpstr> Y-12 Transformation — Why It’s Important</vt:lpstr>
      <vt:lpstr>Upcoming Bid Requests</vt:lpstr>
      <vt:lpstr>Uranium Processing Facility</vt:lpstr>
      <vt:lpstr>Upcoming Opportunity  Training - OST   Federal Prime (NA004-14-0004)</vt:lpstr>
      <vt:lpstr>Upcoming Opportunity  NEPA Environmental Services </vt:lpstr>
      <vt:lpstr>Upcoming Opportunity   Environmental Remediation Services </vt:lpstr>
      <vt:lpstr>Upcoming Opportunity Consolidated Mission IT. &amp; Cyber </vt:lpstr>
      <vt:lpstr>Acquisition Forecast</vt:lpstr>
      <vt:lpstr>Help Us…</vt:lpstr>
      <vt:lpstr>Contact Information</vt:lpstr>
    </vt:vector>
  </TitlesOfParts>
  <Company>DC-Strategic &amp; Learning Services,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NNSA and Small Business Partnering for Success </dc:title>
  <dc:creator> </dc:creator>
  <cp:lastModifiedBy>Lyttekg</cp:lastModifiedBy>
  <cp:revision>254</cp:revision>
  <dcterms:created xsi:type="dcterms:W3CDTF">2004-07-07T01:03:24Z</dcterms:created>
  <dcterms:modified xsi:type="dcterms:W3CDTF">2013-12-20T13:49:22Z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0x010100B6A12E0980A9A841949A2A246E1CCCAE</vt:lpwstr>
  </property>
</Properties>
</file>